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332" r:id="rId3"/>
    <p:sldId id="349" r:id="rId4"/>
    <p:sldId id="370" r:id="rId5"/>
    <p:sldId id="371" r:id="rId6"/>
    <p:sldId id="372" r:id="rId7"/>
    <p:sldId id="373" r:id="rId8"/>
    <p:sldId id="377" r:id="rId9"/>
    <p:sldId id="375" r:id="rId10"/>
    <p:sldId id="376" r:id="rId11"/>
    <p:sldId id="378" r:id="rId12"/>
    <p:sldId id="369" r:id="rId13"/>
    <p:sldId id="288" r:id="rId14"/>
  </p:sldIdLst>
  <p:sldSz cx="9144000" cy="6858000" type="screen4x3"/>
  <p:notesSz cx="6858000" cy="9144000"/>
  <p:embeddedFontLst>
    <p:embeddedFont>
      <p:font typeface="Freestyle Script" panose="030804020302050B0404" pitchFamily="66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9" d="100"/>
          <a:sy n="69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Beneficios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dirty="0" smtClean="0"/>
            <a:t>Servicio 24/7, incluye días festivos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dirty="0" smtClean="0"/>
            <a:t>Chat</a:t>
          </a:r>
          <a:endParaRPr lang="es-EC" dirty="0" smtClean="0"/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s-ES" dirty="0" smtClean="0"/>
            <a:t>Respuesta en menos de 2 minutos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dirty="0" smtClean="0"/>
            <a:t>Consultas ilimitadas</a:t>
          </a:r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n-US" dirty="0" err="1" smtClean="0"/>
            <a:t>Amplia</a:t>
          </a:r>
          <a:r>
            <a:rPr lang="en-US" dirty="0" smtClean="0"/>
            <a:t> </a:t>
          </a:r>
          <a:r>
            <a:rPr lang="en-US" dirty="0" err="1" smtClean="0"/>
            <a:t>cobertura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especialidades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6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5"/>
      <dgm:spPr/>
    </dgm:pt>
    <dgm:pt modelId="{41329293-7510-490C-943E-F8CAEBE149F4}" type="pres">
      <dgm:prSet presAssocID="{166C3705-3767-4176-B548-D51F38686730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540971" cy="48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Beneficios</a:t>
          </a:r>
          <a:endParaRPr lang="es-ES" sz="2500" kern="1200" dirty="0"/>
        </a:p>
      </dsp:txBody>
      <dsp:txXfrm>
        <a:off x="0" y="0"/>
        <a:ext cx="1540971" cy="4838687"/>
      </dsp:txXfrm>
    </dsp:sp>
    <dsp:sp modelId="{5EC428E4-8FD6-4318-84D3-7A208B73DDF5}">
      <dsp:nvSpPr>
        <dsp:cNvPr id="0" name=""/>
        <dsp:cNvSpPr/>
      </dsp:nvSpPr>
      <dsp:spPr>
        <a:xfrm>
          <a:off x="1656544" y="45598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Servicio 24/7, incluye días festivos</a:t>
          </a:r>
          <a:endParaRPr lang="es-ES" sz="3100" kern="1200" dirty="0"/>
        </a:p>
      </dsp:txBody>
      <dsp:txXfrm>
        <a:off x="1656544" y="45598"/>
        <a:ext cx="6048311" cy="911979"/>
      </dsp:txXfrm>
    </dsp:sp>
    <dsp:sp modelId="{19152E42-71C4-4829-AA07-9D4E083ACD4A}">
      <dsp:nvSpPr>
        <dsp:cNvPr id="0" name=""/>
        <dsp:cNvSpPr/>
      </dsp:nvSpPr>
      <dsp:spPr>
        <a:xfrm>
          <a:off x="1540971" y="957578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656544" y="1003177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Chat</a:t>
          </a:r>
          <a:endParaRPr lang="es-EC" sz="3100" kern="1200" dirty="0" smtClean="0"/>
        </a:p>
      </dsp:txBody>
      <dsp:txXfrm>
        <a:off x="1656544" y="1003177"/>
        <a:ext cx="6048311" cy="911979"/>
      </dsp:txXfrm>
    </dsp:sp>
    <dsp:sp modelId="{4BF389D1-673C-43AB-B55C-51BFBF2BD460}">
      <dsp:nvSpPr>
        <dsp:cNvPr id="0" name=""/>
        <dsp:cNvSpPr/>
      </dsp:nvSpPr>
      <dsp:spPr>
        <a:xfrm>
          <a:off x="1540971" y="1915156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656544" y="1960755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Respuesta en menos de 2 minutos</a:t>
          </a:r>
          <a:endParaRPr lang="es-ES" sz="3100" kern="1200" dirty="0"/>
        </a:p>
      </dsp:txBody>
      <dsp:txXfrm>
        <a:off x="1656544" y="1960755"/>
        <a:ext cx="6048311" cy="911979"/>
      </dsp:txXfrm>
    </dsp:sp>
    <dsp:sp modelId="{98D7DBC3-0F25-43E2-A7F6-CA3D9F054ABC}">
      <dsp:nvSpPr>
        <dsp:cNvPr id="0" name=""/>
        <dsp:cNvSpPr/>
      </dsp:nvSpPr>
      <dsp:spPr>
        <a:xfrm>
          <a:off x="1540971" y="2872734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656544" y="2918333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Consultas ilimitadas</a:t>
          </a:r>
        </a:p>
      </dsp:txBody>
      <dsp:txXfrm>
        <a:off x="1656544" y="2918333"/>
        <a:ext cx="6048311" cy="911979"/>
      </dsp:txXfrm>
    </dsp:sp>
    <dsp:sp modelId="{8A02B017-092B-4F03-A8AD-764228C3177E}">
      <dsp:nvSpPr>
        <dsp:cNvPr id="0" name=""/>
        <dsp:cNvSpPr/>
      </dsp:nvSpPr>
      <dsp:spPr>
        <a:xfrm>
          <a:off x="1540971" y="3830312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656544" y="3875911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Amplia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cobertura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en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especialidades</a:t>
          </a:r>
          <a:endParaRPr lang="es-ES" sz="3100" kern="1200" dirty="0"/>
        </a:p>
      </dsp:txBody>
      <dsp:txXfrm>
        <a:off x="1656544" y="3875911"/>
        <a:ext cx="6048311" cy="911979"/>
      </dsp:txXfrm>
    </dsp:sp>
    <dsp:sp modelId="{8585C095-B1ED-4C28-AD51-3F0FF5642F2E}">
      <dsp:nvSpPr>
        <dsp:cNvPr id="0" name=""/>
        <dsp:cNvSpPr/>
      </dsp:nvSpPr>
      <dsp:spPr>
        <a:xfrm>
          <a:off x="1540971" y="4787891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827BF7-1411-4630-B9DA-9702C720BBB7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11EB71-9237-4530-89F7-447A230BC2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70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83E2-0C9E-4F55-97CF-E13B0A3BD07E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4AA4-00FF-4386-B747-842E9C3FAD2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22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C9F3-59E1-434C-8794-51B85A6E588B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8054-B50C-4D50-AC24-20EB70B269B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56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8E7D-428C-4EAF-A010-1447669AEFAD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6AEC-8399-44C0-A5CE-1F8CA467BDF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84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549747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E1CF-966F-45AA-A64A-2D39FCDE9DAD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CE46-70FD-40B8-BEB5-508D56429BA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77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B325-91CF-4B77-9BF0-38B5CC9C4E8B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81E-868D-4E3E-B7C2-E6E61E8A6F8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640-3DA5-40B5-BFED-A20C7EDBCA98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573E-D216-4AC7-989A-AEEBBC05536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3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59A7-613E-4714-B48B-EBB340859986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DC6E-34FA-4BD8-8F6F-B13672C3B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5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E71F-890E-41DC-80D3-1B8C2C70A16E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EE0A-D15A-4C69-90E7-E86D660BB15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9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3E23-1116-4A9B-B282-4949A38EBC2B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68A2-1ACB-4A52-AC54-967DAFF863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29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9F02-AEAA-4CA0-A719-06E2B57723D9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AFBF-999B-4B73-8A9B-AC8E38B3C99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0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CFAB-4FEC-4571-90F5-B1398CFDED59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3F6D-9381-4764-BB1C-464A5B54C12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467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F0A038-2F44-4FBF-BCAA-703EBBA85AD0}" type="datetimeFigureOut">
              <a:rPr lang="es-EC"/>
              <a:pPr>
                <a:defRPr/>
              </a:pPr>
              <a:t>23/3/2024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E4521-933C-4E9F-A726-3BDFC274F1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51720" y="2177349"/>
            <a:ext cx="498003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</a:t>
            </a:r>
            <a:r>
              <a:rPr lang="es-PE" sz="3000" noProof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Accidentes Personales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000" noProof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Cobertura Ambulatoria</a:t>
            </a:r>
            <a:endParaRPr kumimoji="0" lang="es-PE" sz="30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941168"/>
            <a:ext cx="74888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E" sz="2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95" y="5235147"/>
            <a:ext cx="6175953" cy="1147515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55" y="537010"/>
            <a:ext cx="3817962" cy="10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8149" r="6249" b="29623"/>
          <a:stretch/>
        </p:blipFill>
        <p:spPr>
          <a:xfrm>
            <a:off x="2412526" y="4004802"/>
            <a:ext cx="4392489" cy="864096"/>
          </a:xfrm>
        </p:spPr>
      </p:pic>
    </p:spTree>
    <p:extLst>
      <p:ext uri="{BB962C8B-B14F-4D97-AF65-F5344CB8AC3E}">
        <p14:creationId xmlns:p14="http://schemas.microsoft.com/office/powerpoint/2010/main" val="24264024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82" y="427643"/>
            <a:ext cx="5144081" cy="481944"/>
          </a:xfrm>
        </p:spPr>
        <p:txBody>
          <a:bodyPr/>
          <a:lstStyle/>
          <a:p>
            <a:pPr algn="l"/>
            <a:r>
              <a:rPr lang="es-EC" sz="2800" dirty="0" smtClean="0"/>
              <a:t>PLAN DENTAL AIG DENTA CARE</a:t>
            </a:r>
            <a:endParaRPr lang="es-EC" sz="2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pic>
        <p:nvPicPr>
          <p:cNvPr id="25" name="Imagen 24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52" t="20195" r="16661" b="19748"/>
          <a:stretch/>
        </p:blipFill>
        <p:spPr>
          <a:xfrm>
            <a:off x="4774933" y="361075"/>
            <a:ext cx="672743" cy="61507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46694" y="1745764"/>
            <a:ext cx="7298123" cy="3375395"/>
            <a:chOff x="546694" y="1745764"/>
            <a:chExt cx="7298123" cy="3375395"/>
          </a:xfrm>
        </p:grpSpPr>
        <p:grpSp>
          <p:nvGrpSpPr>
            <p:cNvPr id="4" name="Grupo 3"/>
            <p:cNvGrpSpPr/>
            <p:nvPr/>
          </p:nvGrpSpPr>
          <p:grpSpPr>
            <a:xfrm>
              <a:off x="546694" y="1745764"/>
              <a:ext cx="7270957" cy="3375395"/>
              <a:chOff x="592083" y="1988840"/>
              <a:chExt cx="7270957" cy="3375395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592083" y="1988840"/>
                <a:ext cx="7270957" cy="2538261"/>
                <a:chOff x="406825" y="1022745"/>
                <a:chExt cx="6319427" cy="2119453"/>
              </a:xfrm>
            </p:grpSpPr>
            <p:sp>
              <p:nvSpPr>
                <p:cNvPr id="15" name="Rectángulo redondeado 14"/>
                <p:cNvSpPr/>
                <p:nvPr/>
              </p:nvSpPr>
              <p:spPr>
                <a:xfrm>
                  <a:off x="4982282" y="1254016"/>
                  <a:ext cx="1743970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1 AL AÑO</a:t>
                  </a:r>
                  <a:endParaRPr lang="es-EC" dirty="0"/>
                </a:p>
              </p:txBody>
            </p:sp>
            <p:sp>
              <p:nvSpPr>
                <p:cNvPr id="16" name="Rectángulo redondeado 15"/>
                <p:cNvSpPr/>
                <p:nvPr/>
              </p:nvSpPr>
              <p:spPr>
                <a:xfrm>
                  <a:off x="406825" y="1022745"/>
                  <a:ext cx="2935691" cy="73477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RESINAS SIMPLES (1 superficie)</a:t>
                  </a:r>
                  <a:endParaRPr lang="es-EC" dirty="0"/>
                </a:p>
              </p:txBody>
            </p:sp>
            <p:cxnSp>
              <p:nvCxnSpPr>
                <p:cNvPr id="17" name="Conector recto de flecha 16"/>
                <p:cNvCxnSpPr/>
                <p:nvPr/>
              </p:nvCxnSpPr>
              <p:spPr>
                <a:xfrm>
                  <a:off x="3563888" y="1422732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Rectángulo redondeado 17"/>
                <p:cNvSpPr/>
                <p:nvPr/>
              </p:nvSpPr>
              <p:spPr>
                <a:xfrm>
                  <a:off x="406825" y="1906371"/>
                  <a:ext cx="2935691" cy="536896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RESINA COMPUESTA (2 superficie)</a:t>
                  </a:r>
                  <a:endParaRPr lang="es-EC" dirty="0"/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>
                  <a:off x="3548699" y="2131611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ángulo redondeado 20"/>
                <p:cNvSpPr/>
                <p:nvPr/>
              </p:nvSpPr>
              <p:spPr>
                <a:xfrm>
                  <a:off x="406825" y="2605302"/>
                  <a:ext cx="2935691" cy="536896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/>
                    <a:t>RESINA COMPUESTA </a:t>
                  </a:r>
                  <a:r>
                    <a:rPr lang="es-EC" dirty="0" smtClean="0"/>
                    <a:t>(3 superficie)</a:t>
                  </a:r>
                  <a:endParaRPr lang="es-EC" dirty="0"/>
                </a:p>
              </p:txBody>
            </p:sp>
            <p:cxnSp>
              <p:nvCxnSpPr>
                <p:cNvPr id="23" name="Conector recto de flecha 22"/>
                <p:cNvCxnSpPr/>
                <p:nvPr/>
              </p:nvCxnSpPr>
              <p:spPr>
                <a:xfrm>
                  <a:off x="3548699" y="2830542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ángulo redondeado 25"/>
              <p:cNvSpPr/>
              <p:nvPr/>
            </p:nvSpPr>
            <p:spPr>
              <a:xfrm>
                <a:off x="636608" y="4721247"/>
                <a:ext cx="3377724" cy="642988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EXTRACCIONES SIMPLES</a:t>
                </a:r>
                <a:endParaRPr lang="es-EC" dirty="0"/>
              </a:p>
            </p:txBody>
          </p:sp>
          <p:cxnSp>
            <p:nvCxnSpPr>
              <p:cNvPr id="28" name="Conector recto de flecha 27"/>
              <p:cNvCxnSpPr/>
              <p:nvPr/>
            </p:nvCxnSpPr>
            <p:spPr>
              <a:xfrm>
                <a:off x="4251561" y="4990995"/>
                <a:ext cx="136688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ángulo redondeado 31"/>
            <p:cNvSpPr/>
            <p:nvPr/>
          </p:nvSpPr>
          <p:spPr>
            <a:xfrm>
              <a:off x="5838254" y="2882801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 AL AÑO</a:t>
              </a:r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5810282" y="3712700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 AL AÑO</a:t>
              </a: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5810281" y="4558878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ILIMITADA / 100%</a:t>
              </a:r>
              <a:endParaRPr lang="es-EC" dirty="0"/>
            </a:p>
          </p:txBody>
        </p:sp>
      </p:grpSp>
      <p:sp>
        <p:nvSpPr>
          <p:cNvPr id="29" name="1 Título"/>
          <p:cNvSpPr txBox="1">
            <a:spLocks/>
          </p:cNvSpPr>
          <p:nvPr/>
        </p:nvSpPr>
        <p:spPr bwMode="auto">
          <a:xfrm>
            <a:off x="1020305" y="6104526"/>
            <a:ext cx="6672392" cy="69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000" dirty="0" smtClean="0"/>
              <a:t>AGENDA TU CITA LLAMANDO AL: 1800 244 244</a:t>
            </a:r>
            <a:br>
              <a:rPr lang="es-EC" sz="2000" dirty="0" smtClean="0"/>
            </a:br>
            <a:r>
              <a:rPr lang="es-EC" sz="2000" dirty="0" smtClean="0"/>
              <a:t>APLICA A NIVEL NACIONAL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0610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9135" y="-47399"/>
            <a:ext cx="48707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</a:t>
            </a:r>
            <a:r>
              <a:rPr lang="es-EC" sz="2600" dirty="0" smtClean="0"/>
              <a:t>PARA FAMILIARES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511733" y="1034940"/>
            <a:ext cx="3474462" cy="4623495"/>
            <a:chOff x="797287" y="1197384"/>
            <a:chExt cx="3474462" cy="4623495"/>
          </a:xfrm>
        </p:grpSpPr>
        <p:grpSp>
          <p:nvGrpSpPr>
            <p:cNvPr id="3" name="Grupo 2"/>
            <p:cNvGrpSpPr/>
            <p:nvPr/>
          </p:nvGrpSpPr>
          <p:grpSpPr>
            <a:xfrm>
              <a:off x="797287" y="2211711"/>
              <a:ext cx="3474462" cy="3609168"/>
              <a:chOff x="640425" y="1167468"/>
              <a:chExt cx="3474462" cy="3609168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640425" y="1167468"/>
                <a:ext cx="3474462" cy="3609168"/>
                <a:chOff x="497813" y="720122"/>
                <a:chExt cx="3474462" cy="3609168"/>
              </a:xfrm>
            </p:grpSpPr>
            <p:sp>
              <p:nvSpPr>
                <p:cNvPr id="31" name="Rectángulo redondeado 30"/>
                <p:cNvSpPr/>
                <p:nvPr/>
              </p:nvSpPr>
              <p:spPr>
                <a:xfrm>
                  <a:off x="517009" y="2746509"/>
                  <a:ext cx="3413573" cy="720675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GASTOS DE AMBULANCIA POR ACCIDENTE</a:t>
                  </a:r>
                  <a:endParaRPr lang="es-EC" dirty="0"/>
                </a:p>
              </p:txBody>
            </p:sp>
            <p:sp>
              <p:nvSpPr>
                <p:cNvPr id="27" name="Rectángulo redondeado 26"/>
                <p:cNvSpPr/>
                <p:nvPr/>
              </p:nvSpPr>
              <p:spPr>
                <a:xfrm>
                  <a:off x="531754" y="720122"/>
                  <a:ext cx="3440521" cy="84205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INCAPACIDAD TOTAL Y PERMANENTE</a:t>
                  </a:r>
                  <a:endParaRPr lang="es-EC" dirty="0"/>
                </a:p>
              </p:txBody>
            </p:sp>
            <p:sp>
              <p:nvSpPr>
                <p:cNvPr id="18" name="Rectángulo redondeado 17"/>
                <p:cNvSpPr/>
                <p:nvPr/>
              </p:nvSpPr>
              <p:spPr>
                <a:xfrm>
                  <a:off x="497813" y="3641763"/>
                  <a:ext cx="3451964" cy="687527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ENFERMEDADES GRAVES POR ACCIDENTE</a:t>
                  </a:r>
                  <a:endParaRPr lang="es-EC" dirty="0"/>
                </a:p>
              </p:txBody>
            </p:sp>
          </p:grpSp>
          <p:sp>
            <p:nvSpPr>
              <p:cNvPr id="45" name="Rectángulo redondeado 44"/>
              <p:cNvSpPr/>
              <p:nvPr/>
            </p:nvSpPr>
            <p:spPr>
              <a:xfrm>
                <a:off x="662923" y="2160917"/>
                <a:ext cx="3451964" cy="766231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GASTOS DE SEPELIO POR ACCIDENTE</a:t>
                </a:r>
                <a:endParaRPr lang="es-EC" dirty="0"/>
              </a:p>
            </p:txBody>
          </p:sp>
        </p:grpSp>
        <p:sp>
          <p:nvSpPr>
            <p:cNvPr id="39" name="Rectángulo redondeado 38"/>
            <p:cNvSpPr/>
            <p:nvPr/>
          </p:nvSpPr>
          <p:spPr>
            <a:xfrm>
              <a:off x="831228" y="1197384"/>
              <a:ext cx="3440521" cy="84205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MUERTE ACCIDENTAL </a:t>
              </a:r>
              <a:endParaRPr lang="es-EC" dirty="0"/>
            </a:p>
          </p:txBody>
        </p:sp>
      </p:grpSp>
      <p:sp>
        <p:nvSpPr>
          <p:cNvPr id="40" name="Rectángulo redondeado 39"/>
          <p:cNvSpPr/>
          <p:nvPr/>
        </p:nvSpPr>
        <p:spPr>
          <a:xfrm>
            <a:off x="4620218" y="1261289"/>
            <a:ext cx="3440521" cy="84205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ASISTENCIA AMBULATORIA</a:t>
            </a:r>
            <a:endParaRPr lang="es-EC" dirty="0"/>
          </a:p>
        </p:txBody>
      </p:sp>
      <p:sp>
        <p:nvSpPr>
          <p:cNvPr id="41" name="Rectángulo redondeado 40"/>
          <p:cNvSpPr/>
          <p:nvPr/>
        </p:nvSpPr>
        <p:spPr>
          <a:xfrm>
            <a:off x="4620219" y="2300384"/>
            <a:ext cx="3440521" cy="84205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PLAN DENTAL BÁSICO</a:t>
            </a:r>
            <a:endParaRPr lang="es-EC" dirty="0"/>
          </a:p>
        </p:txBody>
      </p:sp>
      <p:sp>
        <p:nvSpPr>
          <p:cNvPr id="42" name="Rectángulo redondeado 41"/>
          <p:cNvSpPr/>
          <p:nvPr/>
        </p:nvSpPr>
        <p:spPr>
          <a:xfrm>
            <a:off x="4620219" y="3425831"/>
            <a:ext cx="3440521" cy="84205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MEDICO EN TU BOLSILLO</a:t>
            </a:r>
            <a:endParaRPr lang="es-EC" dirty="0"/>
          </a:p>
        </p:txBody>
      </p:sp>
      <p:sp>
        <p:nvSpPr>
          <p:cNvPr id="43" name="Rectángulo redondeado 42"/>
          <p:cNvSpPr/>
          <p:nvPr/>
        </p:nvSpPr>
        <p:spPr>
          <a:xfrm>
            <a:off x="4556028" y="4691275"/>
            <a:ext cx="3440521" cy="84205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MÉDICO Y AMBULANCIA A DOMICILIO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16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643FE60-9F4E-43E4-B784-FD3CAFC9B6C5}"/>
              </a:ext>
            </a:extLst>
          </p:cNvPr>
          <p:cNvGrpSpPr/>
          <p:nvPr/>
        </p:nvGrpSpPr>
        <p:grpSpPr>
          <a:xfrm>
            <a:off x="-36512" y="-315416"/>
            <a:ext cx="9217024" cy="7272808"/>
            <a:chOff x="-36512" y="-315416"/>
            <a:chExt cx="9217024" cy="7272808"/>
          </a:xfrm>
        </p:grpSpPr>
        <p:pic>
          <p:nvPicPr>
            <p:cNvPr id="6146" name="Picture 10" descr="Doctor_with_Patient_RG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8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17" descr="Franja azul BMI-04.png"/>
            <p:cNvPicPr>
              <a:picLocks noChangeAspect="1"/>
            </p:cNvPicPr>
            <p:nvPr/>
          </p:nvPicPr>
          <p:blipFill>
            <a:blip r:embed="rId3" cstate="print"/>
            <a:srcRect l="5521"/>
            <a:stretch>
              <a:fillRect/>
            </a:stretch>
          </p:blipFill>
          <p:spPr bwMode="auto">
            <a:xfrm>
              <a:off x="-36512" y="3884830"/>
              <a:ext cx="5562600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2 CuadroTexto"/>
            <p:cNvSpPr txBox="1">
              <a:spLocks noChangeArrowheads="1"/>
            </p:cNvSpPr>
            <p:nvPr/>
          </p:nvSpPr>
          <p:spPr bwMode="auto">
            <a:xfrm>
              <a:off x="1093011" y="4100224"/>
              <a:ext cx="3303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GRACIAS</a:t>
              </a: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0C8D1D3-47EE-4504-BEC9-FF2DAF7EB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53944" y="-315416"/>
              <a:ext cx="2808312" cy="688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C47ABB0B-66C5-4882-B70A-CBBE4DC42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34980"/>
              <a:ext cx="9180512" cy="7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Estefy\Pictures\metroseguros.jpg">
              <a:extLst>
                <a:ext uri="{FF2B5EF4-FFF2-40B4-BE49-F238E27FC236}">
                  <a16:creationId xmlns:a16="http://schemas.microsoft.com/office/drawing/2014/main" id="{6966A09D-8868-4172-9223-A5C049D5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72" r="25809" b="45454"/>
            <a:stretch>
              <a:fillRect/>
            </a:stretch>
          </p:blipFill>
          <p:spPr bwMode="auto">
            <a:xfrm>
              <a:off x="107504" y="6273563"/>
              <a:ext cx="860327" cy="64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09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3789040"/>
            <a:ext cx="4060304" cy="67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4000" b="1" dirty="0">
                <a:latin typeface="Freestyle Script" pitchFamily="66" charset="0"/>
              </a:rPr>
              <a:t>Seguridad y Confianza…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73634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77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77312" y="118289"/>
            <a:ext cx="4114800" cy="1143000"/>
          </a:xfrm>
        </p:spPr>
        <p:txBody>
          <a:bodyPr/>
          <a:lstStyle/>
          <a:p>
            <a:pPr algn="l"/>
            <a:r>
              <a:rPr lang="es-EC" sz="2600" dirty="0"/>
              <a:t>COBERTURAS PRINCIPALES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457200" y="1531584"/>
            <a:ext cx="7220768" cy="3228010"/>
            <a:chOff x="395535" y="1453956"/>
            <a:chExt cx="7220768" cy="3228010"/>
          </a:xfrm>
        </p:grpSpPr>
        <p:grpSp>
          <p:nvGrpSpPr>
            <p:cNvPr id="20" name="Grupo 19"/>
            <p:cNvGrpSpPr/>
            <p:nvPr/>
          </p:nvGrpSpPr>
          <p:grpSpPr>
            <a:xfrm>
              <a:off x="433928" y="1453956"/>
              <a:ext cx="7133808" cy="534884"/>
              <a:chOff x="433928" y="1570892"/>
              <a:chExt cx="7133808" cy="534884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6055568" y="1658314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</a:t>
                </a:r>
                <a:r>
                  <a:rPr lang="es-EC" dirty="0"/>
                  <a:t>3</a:t>
                </a:r>
                <a:r>
                  <a:rPr lang="es-EC" dirty="0" smtClean="0"/>
                  <a:t>,000</a:t>
                </a:r>
                <a:endParaRPr lang="es-EC" dirty="0"/>
              </a:p>
            </p:txBody>
          </p:sp>
          <p:sp>
            <p:nvSpPr>
              <p:cNvPr id="18" name="Rectángulo redondeado 17"/>
              <p:cNvSpPr/>
              <p:nvPr/>
            </p:nvSpPr>
            <p:spPr>
              <a:xfrm>
                <a:off x="433928" y="1570892"/>
                <a:ext cx="3413573" cy="534884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MUERTE ACCIDENTAL</a:t>
                </a:r>
                <a:endParaRPr lang="es-EC" dirty="0"/>
              </a:p>
            </p:txBody>
          </p:sp>
          <p:cxnSp>
            <p:nvCxnSpPr>
              <p:cNvPr id="19" name="Conector recto de flecha 18"/>
              <p:cNvCxnSpPr/>
              <p:nvPr/>
            </p:nvCxnSpPr>
            <p:spPr>
              <a:xfrm>
                <a:off x="4283968" y="1838334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/>
            <p:cNvGrpSpPr/>
            <p:nvPr/>
          </p:nvGrpSpPr>
          <p:grpSpPr>
            <a:xfrm>
              <a:off x="406981" y="2132856"/>
              <a:ext cx="7180662" cy="887702"/>
              <a:chOff x="409128" y="2348880"/>
              <a:chExt cx="7180662" cy="887702"/>
            </a:xfrm>
          </p:grpSpPr>
          <p:sp>
            <p:nvSpPr>
              <p:cNvPr id="21" name="Rectángulo redondeado 20"/>
              <p:cNvSpPr/>
              <p:nvPr/>
            </p:nvSpPr>
            <p:spPr>
              <a:xfrm>
                <a:off x="409128" y="2348880"/>
                <a:ext cx="3440521" cy="887702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INCAPACIDAD TOTAL Y PERMANENTE</a:t>
                </a:r>
                <a:endParaRPr lang="es-EC" dirty="0"/>
              </a:p>
            </p:txBody>
          </p:sp>
          <p:sp>
            <p:nvSpPr>
              <p:cNvPr id="22" name="Rectángulo redondeado 21"/>
              <p:cNvSpPr/>
              <p:nvPr/>
            </p:nvSpPr>
            <p:spPr>
              <a:xfrm>
                <a:off x="6077622" y="269218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3" name="Conector recto de flecha 22"/>
              <p:cNvCxnSpPr/>
              <p:nvPr/>
            </p:nvCxnSpPr>
            <p:spPr>
              <a:xfrm>
                <a:off x="4296458" y="287220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395535" y="3236519"/>
              <a:ext cx="7198654" cy="552521"/>
              <a:chOff x="395535" y="3438318"/>
              <a:chExt cx="7198654" cy="55252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395535" y="3438318"/>
                <a:ext cx="3451965" cy="552521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DESMEMBRACIÓN ACCIDENTAL</a:t>
                </a:r>
                <a:endParaRPr lang="es-EC" dirty="0"/>
              </a:p>
            </p:txBody>
          </p:sp>
          <p:sp>
            <p:nvSpPr>
              <p:cNvPr id="25" name="Rectángulo redondeado 24"/>
              <p:cNvSpPr/>
              <p:nvPr/>
            </p:nvSpPr>
            <p:spPr>
              <a:xfrm>
                <a:off x="6082021" y="3574825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9" name="Conector recto de flecha 28"/>
              <p:cNvCxnSpPr/>
              <p:nvPr/>
            </p:nvCxnSpPr>
            <p:spPr>
              <a:xfrm>
                <a:off x="4330447" y="3789040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/>
            <p:cNvGrpSpPr/>
            <p:nvPr/>
          </p:nvGrpSpPr>
          <p:grpSpPr>
            <a:xfrm>
              <a:off x="395536" y="3994439"/>
              <a:ext cx="7220767" cy="687527"/>
              <a:chOff x="373422" y="4190699"/>
              <a:chExt cx="7220767" cy="687527"/>
            </a:xfrm>
          </p:grpSpPr>
          <p:sp>
            <p:nvSpPr>
              <p:cNvPr id="27" name="Rectángulo redondeado 26"/>
              <p:cNvSpPr/>
              <p:nvPr/>
            </p:nvSpPr>
            <p:spPr>
              <a:xfrm>
                <a:off x="373422" y="4190699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GASTOS MÉDICOS POR ACCIDENTE</a:t>
                </a:r>
                <a:endParaRPr lang="es-EC" dirty="0"/>
              </a:p>
            </p:txBody>
          </p:sp>
          <p:sp>
            <p:nvSpPr>
              <p:cNvPr id="28" name="Rectángulo redondeado 27"/>
              <p:cNvSpPr/>
              <p:nvPr/>
            </p:nvSpPr>
            <p:spPr>
              <a:xfrm>
                <a:off x="6082021" y="442987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</a:t>
                </a:r>
                <a:r>
                  <a:rPr lang="es-EC" dirty="0"/>
                  <a:t>8</a:t>
                </a:r>
                <a:r>
                  <a:rPr lang="es-EC" dirty="0" smtClean="0"/>
                  <a:t>00</a:t>
                </a:r>
                <a:endParaRPr lang="es-EC" dirty="0"/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>
                <a:off x="4272197" y="460989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n 41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"/>
          <p:cNvGrpSpPr/>
          <p:nvPr/>
        </p:nvGrpSpPr>
        <p:grpSpPr>
          <a:xfrm>
            <a:off x="424137" y="1556792"/>
            <a:ext cx="7172199" cy="3893061"/>
            <a:chOff x="538149" y="868363"/>
            <a:chExt cx="7172199" cy="3893061"/>
          </a:xfrm>
        </p:grpSpPr>
        <p:grpSp>
          <p:nvGrpSpPr>
            <p:cNvPr id="11" name="Grupo 10"/>
            <p:cNvGrpSpPr/>
            <p:nvPr/>
          </p:nvGrpSpPr>
          <p:grpSpPr>
            <a:xfrm>
              <a:off x="538149" y="1901301"/>
              <a:ext cx="7172199" cy="2860123"/>
              <a:chOff x="395537" y="1453955"/>
              <a:chExt cx="7172199" cy="2860123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33928" y="1453955"/>
                <a:ext cx="7133808" cy="720675"/>
                <a:chOff x="433928" y="1570891"/>
                <a:chExt cx="7133808" cy="720675"/>
              </a:xfrm>
            </p:grpSpPr>
            <p:sp>
              <p:nvSpPr>
                <p:cNvPr id="30" name="Rectángulo redondeado 29"/>
                <p:cNvSpPr/>
                <p:nvPr/>
              </p:nvSpPr>
              <p:spPr>
                <a:xfrm>
                  <a:off x="6055568" y="1658314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$ 100</a:t>
                  </a:r>
                  <a:endParaRPr lang="es-EC" dirty="0"/>
                </a:p>
              </p:txBody>
            </p:sp>
            <p:sp>
              <p:nvSpPr>
                <p:cNvPr id="31" name="Rectángulo redondeado 30"/>
                <p:cNvSpPr/>
                <p:nvPr/>
              </p:nvSpPr>
              <p:spPr>
                <a:xfrm>
                  <a:off x="433928" y="1570891"/>
                  <a:ext cx="3413573" cy="720675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GASTOS DE AMBULANCIA POR ACCIDENTE</a:t>
                  </a:r>
                  <a:endParaRPr lang="es-EC" dirty="0"/>
                </a:p>
              </p:txBody>
            </p:sp>
            <p:cxnSp>
              <p:nvCxnSpPr>
                <p:cNvPr id="32" name="Conector recto de flecha 31"/>
                <p:cNvCxnSpPr/>
                <p:nvPr/>
              </p:nvCxnSpPr>
              <p:spPr>
                <a:xfrm>
                  <a:off x="4283968" y="1838334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o 13"/>
              <p:cNvGrpSpPr/>
              <p:nvPr/>
            </p:nvGrpSpPr>
            <p:grpSpPr>
              <a:xfrm>
                <a:off x="433928" y="2494766"/>
                <a:ext cx="7133808" cy="842050"/>
                <a:chOff x="436075" y="2710790"/>
                <a:chExt cx="7133808" cy="842050"/>
              </a:xfrm>
            </p:grpSpPr>
            <p:sp>
              <p:nvSpPr>
                <p:cNvPr id="27" name="Rectángulo redondeado 26"/>
                <p:cNvSpPr/>
                <p:nvPr/>
              </p:nvSpPr>
              <p:spPr>
                <a:xfrm>
                  <a:off x="436075" y="2710790"/>
                  <a:ext cx="3440521" cy="84205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BECA ESTUDIANTIL POR MUERTE ACCIDENTAL</a:t>
                  </a:r>
                  <a:endParaRPr lang="es-EC" dirty="0"/>
                </a:p>
              </p:txBody>
            </p:sp>
            <p:sp>
              <p:nvSpPr>
                <p:cNvPr id="28" name="Rectángulo redondeado 27"/>
                <p:cNvSpPr/>
                <p:nvPr/>
              </p:nvSpPr>
              <p:spPr>
                <a:xfrm>
                  <a:off x="6057715" y="2919454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$ 3,500 </a:t>
                  </a:r>
                  <a:endParaRPr lang="es-EC" dirty="0"/>
                </a:p>
              </p:txBody>
            </p:sp>
            <p:cxnSp>
              <p:nvCxnSpPr>
                <p:cNvPr id="29" name="Conector recto de flecha 28"/>
                <p:cNvCxnSpPr/>
                <p:nvPr/>
              </p:nvCxnSpPr>
              <p:spPr>
                <a:xfrm>
                  <a:off x="4286115" y="3114513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o 16"/>
              <p:cNvGrpSpPr/>
              <p:nvPr/>
            </p:nvGrpSpPr>
            <p:grpSpPr>
              <a:xfrm>
                <a:off x="395537" y="3626551"/>
                <a:ext cx="7119315" cy="687527"/>
                <a:chOff x="373423" y="3822811"/>
                <a:chExt cx="7119315" cy="687527"/>
              </a:xfrm>
            </p:grpSpPr>
            <p:sp>
              <p:nvSpPr>
                <p:cNvPr id="18" name="Rectángulo redondeado 17"/>
                <p:cNvSpPr/>
                <p:nvPr/>
              </p:nvSpPr>
              <p:spPr>
                <a:xfrm>
                  <a:off x="373423" y="3822811"/>
                  <a:ext cx="3451964" cy="687527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PRESTACIÓN AMBULATORIA POR ENFERMEDAD</a:t>
                  </a:r>
                  <a:endParaRPr lang="es-EC" dirty="0"/>
                </a:p>
              </p:txBody>
            </p:sp>
            <p:sp>
              <p:nvSpPr>
                <p:cNvPr id="19" name="Rectángulo redondeado 18"/>
                <p:cNvSpPr/>
                <p:nvPr/>
              </p:nvSpPr>
              <p:spPr>
                <a:xfrm>
                  <a:off x="5980570" y="3942529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NO APLICA</a:t>
                  </a:r>
                  <a:endParaRPr lang="es-EC" dirty="0"/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>
                  <a:off x="4200582" y="4122549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" name="Conector recto de flecha 43"/>
            <p:cNvCxnSpPr/>
            <p:nvPr/>
          </p:nvCxnSpPr>
          <p:spPr>
            <a:xfrm>
              <a:off x="4478617" y="1317917"/>
              <a:ext cx="11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redondeado 44"/>
            <p:cNvSpPr/>
            <p:nvPr/>
          </p:nvSpPr>
          <p:spPr>
            <a:xfrm>
              <a:off x="579842" y="868363"/>
              <a:ext cx="3451964" cy="766231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GASTOS DE SEPELIO POR ACCIDENTE</a:t>
              </a:r>
              <a:endParaRPr lang="es-EC" dirty="0"/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6198180" y="1140643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$ 2,500</a:t>
              </a:r>
              <a:endParaRPr lang="es-EC" dirty="0"/>
            </a:p>
          </p:txBody>
        </p:sp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BENEFICIOS ADICIONALES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95536" y="2075235"/>
            <a:ext cx="7628521" cy="3340381"/>
            <a:chOff x="599341" y="1376915"/>
            <a:chExt cx="7628521" cy="3340381"/>
          </a:xfrm>
        </p:grpSpPr>
        <p:grpSp>
          <p:nvGrpSpPr>
            <p:cNvPr id="39" name="Grupo 38"/>
            <p:cNvGrpSpPr/>
            <p:nvPr/>
          </p:nvGrpSpPr>
          <p:grpSpPr>
            <a:xfrm>
              <a:off x="599341" y="1376915"/>
              <a:ext cx="7042952" cy="2533269"/>
              <a:chOff x="395536" y="3075665"/>
              <a:chExt cx="7042952" cy="2533269"/>
            </a:xfrm>
          </p:grpSpPr>
          <p:grpSp>
            <p:nvGrpSpPr>
              <p:cNvPr id="40" name="Grupo 39"/>
              <p:cNvGrpSpPr/>
              <p:nvPr/>
            </p:nvGrpSpPr>
            <p:grpSpPr>
              <a:xfrm>
                <a:off x="395536" y="3075665"/>
                <a:ext cx="7042952" cy="1478582"/>
                <a:chOff x="397683" y="3291689"/>
                <a:chExt cx="7042952" cy="1478582"/>
              </a:xfrm>
            </p:grpSpPr>
            <p:sp>
              <p:nvSpPr>
                <p:cNvPr id="53" name="Rectángulo redondeado 52"/>
                <p:cNvSpPr/>
                <p:nvPr/>
              </p:nvSpPr>
              <p:spPr>
                <a:xfrm>
                  <a:off x="397683" y="3291689"/>
                  <a:ext cx="3440521" cy="887702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MEDICINA GENERAL</a:t>
                  </a:r>
                  <a:endParaRPr lang="es-EC" dirty="0"/>
                </a:p>
              </p:txBody>
            </p:sp>
            <p:sp>
              <p:nvSpPr>
                <p:cNvPr id="54" name="Rectángulo redondeado 53"/>
                <p:cNvSpPr/>
                <p:nvPr/>
              </p:nvSpPr>
              <p:spPr>
                <a:xfrm>
                  <a:off x="5928467" y="4410231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ILIMITADA</a:t>
                  </a:r>
                  <a:endParaRPr lang="es-EC" dirty="0"/>
                </a:p>
              </p:txBody>
            </p:sp>
          </p:grpSp>
          <p:cxnSp>
            <p:nvCxnSpPr>
              <p:cNvPr id="41" name="Conector recto de flecha 40"/>
              <p:cNvCxnSpPr/>
              <p:nvPr/>
            </p:nvCxnSpPr>
            <p:spPr>
              <a:xfrm>
                <a:off x="4294311" y="3608343"/>
                <a:ext cx="1133085" cy="353293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o 41"/>
              <p:cNvGrpSpPr/>
              <p:nvPr/>
            </p:nvGrpSpPr>
            <p:grpSpPr>
              <a:xfrm>
                <a:off x="395536" y="4842703"/>
                <a:ext cx="5031860" cy="766231"/>
                <a:chOff x="366936" y="4971847"/>
                <a:chExt cx="5031860" cy="766231"/>
              </a:xfrm>
            </p:grpSpPr>
            <p:cxnSp>
              <p:nvCxnSpPr>
                <p:cNvPr id="51" name="Conector recto de flecha 50"/>
                <p:cNvCxnSpPr/>
                <p:nvPr/>
              </p:nvCxnSpPr>
              <p:spPr>
                <a:xfrm flipV="1">
                  <a:off x="4265711" y="4971847"/>
                  <a:ext cx="1133085" cy="262936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Rectángulo redondeado 51"/>
                <p:cNvSpPr/>
                <p:nvPr/>
              </p:nvSpPr>
              <p:spPr>
                <a:xfrm>
                  <a:off x="366936" y="4971847"/>
                  <a:ext cx="3451964" cy="766231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PEDIATRIA</a:t>
                  </a:r>
                  <a:endParaRPr lang="es-EC" dirty="0"/>
                </a:p>
              </p:txBody>
            </p:sp>
          </p:grpSp>
          <p:grpSp>
            <p:nvGrpSpPr>
              <p:cNvPr id="43" name="Grupo 42"/>
              <p:cNvGrpSpPr/>
              <p:nvPr/>
            </p:nvGrpSpPr>
            <p:grpSpPr>
              <a:xfrm>
                <a:off x="398338" y="4043068"/>
                <a:ext cx="5029058" cy="687527"/>
                <a:chOff x="376224" y="4239328"/>
                <a:chExt cx="5029058" cy="687527"/>
              </a:xfrm>
            </p:grpSpPr>
            <p:sp>
              <p:nvSpPr>
                <p:cNvPr id="48" name="Rectángulo redondeado 47"/>
                <p:cNvSpPr/>
                <p:nvPr/>
              </p:nvSpPr>
              <p:spPr>
                <a:xfrm>
                  <a:off x="376224" y="4239328"/>
                  <a:ext cx="3451964" cy="687527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GINECOLOGÍA</a:t>
                  </a:r>
                  <a:endParaRPr lang="es-EC" dirty="0"/>
                </a:p>
              </p:txBody>
            </p:sp>
            <p:cxnSp>
              <p:nvCxnSpPr>
                <p:cNvPr id="50" name="Conector recto de flecha 49"/>
                <p:cNvCxnSpPr/>
                <p:nvPr/>
              </p:nvCxnSpPr>
              <p:spPr>
                <a:xfrm>
                  <a:off x="4272197" y="4594861"/>
                  <a:ext cx="1133085" cy="487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" name="Rectángulo redondeado 54"/>
            <p:cNvSpPr/>
            <p:nvPr/>
          </p:nvSpPr>
          <p:spPr>
            <a:xfrm>
              <a:off x="616644" y="4029769"/>
              <a:ext cx="3451964" cy="687527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TRAUMATOLOGÍA</a:t>
              </a:r>
              <a:endParaRPr lang="es-EC" dirty="0"/>
            </a:p>
          </p:txBody>
        </p:sp>
        <p:cxnSp>
          <p:nvCxnSpPr>
            <p:cNvPr id="56" name="Conector recto de flecha 55"/>
            <p:cNvCxnSpPr/>
            <p:nvPr/>
          </p:nvCxnSpPr>
          <p:spPr>
            <a:xfrm flipV="1">
              <a:off x="4501946" y="4375796"/>
              <a:ext cx="1188000" cy="1102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ángulo redondeado 56"/>
            <p:cNvSpPr/>
            <p:nvPr/>
          </p:nvSpPr>
          <p:spPr>
            <a:xfrm>
              <a:off x="5930299" y="4238537"/>
              <a:ext cx="2297563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6 CONSULTAS AL AÑO</a:t>
              </a:r>
              <a:endParaRPr lang="es-EC" dirty="0"/>
            </a:p>
          </p:txBody>
        </p:sp>
      </p:grpSp>
      <p:sp>
        <p:nvSpPr>
          <p:cNvPr id="61" name="Rectángulo 60"/>
          <p:cNvSpPr/>
          <p:nvPr/>
        </p:nvSpPr>
        <p:spPr>
          <a:xfrm rot="398480">
            <a:off x="5364821" y="1049125"/>
            <a:ext cx="1611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$ 0,00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2" name="1 Título"/>
          <p:cNvSpPr txBox="1">
            <a:spLocks/>
          </p:cNvSpPr>
          <p:nvPr/>
        </p:nvSpPr>
        <p:spPr bwMode="auto">
          <a:xfrm>
            <a:off x="1017963" y="6132177"/>
            <a:ext cx="4994197" cy="5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2000" dirty="0" smtClean="0"/>
              <a:t>AGENDA TU CITA LLAMANDO AL: </a:t>
            </a:r>
            <a:r>
              <a:rPr lang="es-ES" sz="2000" dirty="0"/>
              <a:t>02-3977-829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89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BENEFICIOS ADICIONALES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redondeado 27"/>
          <p:cNvSpPr/>
          <p:nvPr/>
        </p:nvSpPr>
        <p:spPr>
          <a:xfrm>
            <a:off x="449134" y="1927118"/>
            <a:ext cx="3448149" cy="552521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MEDICINA UNA ENTREGA POR CADA CONSULTA</a:t>
            </a:r>
            <a:endParaRPr lang="es-EC" dirty="0"/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4265303" y="1711094"/>
            <a:ext cx="1253317" cy="410448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269689" y="2233817"/>
            <a:ext cx="1188000" cy="11022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4269689" y="2381635"/>
            <a:ext cx="1196767" cy="335101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ome - PHARMACYS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5" b="38968"/>
          <a:stretch/>
        </p:blipFill>
        <p:spPr bwMode="auto">
          <a:xfrm>
            <a:off x="5499256" y="2672216"/>
            <a:ext cx="1943503" cy="4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ome - Farmacias Económica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49" y="1989343"/>
            <a:ext cx="1454004" cy="5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ARMACIAS MEDICITY - Centro Comercial El Recre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 b="34840"/>
          <a:stretch/>
        </p:blipFill>
        <p:spPr bwMode="auto">
          <a:xfrm>
            <a:off x="5623949" y="1371945"/>
            <a:ext cx="1728192" cy="54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redondeado 45"/>
          <p:cNvSpPr/>
          <p:nvPr/>
        </p:nvSpPr>
        <p:spPr>
          <a:xfrm>
            <a:off x="479735" y="4221088"/>
            <a:ext cx="3448149" cy="720072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EXÁMENES DE BATERÍA BÁSICA – 1 AL AÑO POR AFILIADO</a:t>
            </a:r>
            <a:endParaRPr lang="es-EC" dirty="0"/>
          </a:p>
        </p:txBody>
      </p:sp>
      <p:cxnSp>
        <p:nvCxnSpPr>
          <p:cNvPr id="58" name="Conector recto de flecha 57"/>
          <p:cNvCxnSpPr/>
          <p:nvPr/>
        </p:nvCxnSpPr>
        <p:spPr>
          <a:xfrm flipV="1">
            <a:off x="4265303" y="4056725"/>
            <a:ext cx="1253317" cy="410448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4269689" y="4579448"/>
            <a:ext cx="1188000" cy="11022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/>
          <p:nvPr/>
        </p:nvCxnSpPr>
        <p:spPr>
          <a:xfrm>
            <a:off x="4269689" y="4727266"/>
            <a:ext cx="1196767" cy="335101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 redondeado 60"/>
          <p:cNvSpPr/>
          <p:nvPr/>
        </p:nvSpPr>
        <p:spPr>
          <a:xfrm>
            <a:off x="5731961" y="4520214"/>
            <a:ext cx="1512168" cy="36004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COPRO</a:t>
            </a:r>
            <a:endParaRPr lang="es-EC" dirty="0"/>
          </a:p>
        </p:txBody>
      </p:sp>
      <p:sp>
        <p:nvSpPr>
          <p:cNvPr id="62" name="Rectángulo redondeado 61"/>
          <p:cNvSpPr/>
          <p:nvPr/>
        </p:nvSpPr>
        <p:spPr>
          <a:xfrm>
            <a:off x="5731961" y="5160801"/>
            <a:ext cx="1512168" cy="36004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BIOMETRÍA H</a:t>
            </a:r>
            <a:endParaRPr lang="es-EC" dirty="0"/>
          </a:p>
        </p:txBody>
      </p:sp>
      <p:sp>
        <p:nvSpPr>
          <p:cNvPr id="63" name="Rectángulo redondeado 62"/>
          <p:cNvSpPr/>
          <p:nvPr/>
        </p:nvSpPr>
        <p:spPr>
          <a:xfrm>
            <a:off x="5731961" y="3819379"/>
            <a:ext cx="1512168" cy="360040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EMO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13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179512" y="53752"/>
            <a:ext cx="53748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s-ES" sz="2800" dirty="0"/>
              <a:t>ASISTENCIA MÉDICA A TU BOLSILLO</a:t>
            </a:r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845156"/>
              </p:ext>
            </p:extLst>
          </p:nvPr>
        </p:nvGraphicFramePr>
        <p:xfrm>
          <a:off x="376217" y="1068581"/>
          <a:ext cx="7704856" cy="48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06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ESPECIALIDADES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395536" y="1282759"/>
            <a:ext cx="7546785" cy="4270997"/>
            <a:chOff x="264170" y="1606275"/>
            <a:chExt cx="7546785" cy="4270997"/>
          </a:xfrm>
        </p:grpSpPr>
        <p:grpSp>
          <p:nvGrpSpPr>
            <p:cNvPr id="4" name="Grupo 3"/>
            <p:cNvGrpSpPr/>
            <p:nvPr/>
          </p:nvGrpSpPr>
          <p:grpSpPr>
            <a:xfrm>
              <a:off x="264170" y="1606275"/>
              <a:ext cx="7546785" cy="3561885"/>
              <a:chOff x="599341" y="1883552"/>
              <a:chExt cx="7546785" cy="3561885"/>
            </a:xfrm>
          </p:grpSpPr>
          <p:grpSp>
            <p:nvGrpSpPr>
              <p:cNvPr id="39" name="Grupo 38"/>
              <p:cNvGrpSpPr/>
              <p:nvPr/>
            </p:nvGrpSpPr>
            <p:grpSpPr>
              <a:xfrm>
                <a:off x="599341" y="1883552"/>
                <a:ext cx="6870807" cy="1931122"/>
                <a:chOff x="395536" y="3582302"/>
                <a:chExt cx="6870807" cy="1931122"/>
              </a:xfrm>
            </p:grpSpPr>
            <p:grpSp>
              <p:nvGrpSpPr>
                <p:cNvPr id="40" name="Grupo 39"/>
                <p:cNvGrpSpPr/>
                <p:nvPr/>
              </p:nvGrpSpPr>
              <p:grpSpPr>
                <a:xfrm>
                  <a:off x="395536" y="3582302"/>
                  <a:ext cx="6870807" cy="1561999"/>
                  <a:chOff x="397683" y="3798326"/>
                  <a:chExt cx="6870807" cy="1561999"/>
                </a:xfrm>
              </p:grpSpPr>
              <p:sp>
                <p:nvSpPr>
                  <p:cNvPr id="53" name="Rectángulo redondeado 52"/>
                  <p:cNvSpPr/>
                  <p:nvPr/>
                </p:nvSpPr>
                <p:spPr>
                  <a:xfrm>
                    <a:off x="397683" y="3798326"/>
                    <a:ext cx="3440521" cy="620572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MEDICINA GENERAL</a:t>
                    </a:r>
                    <a:endParaRPr lang="es-EC" dirty="0"/>
                  </a:p>
                </p:txBody>
              </p:sp>
              <p:sp>
                <p:nvSpPr>
                  <p:cNvPr id="54" name="Rectángulo redondeado 53"/>
                  <p:cNvSpPr/>
                  <p:nvPr/>
                </p:nvSpPr>
                <p:spPr>
                  <a:xfrm>
                    <a:off x="5756322" y="4448893"/>
                    <a:ext cx="1512168" cy="911432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TODOS LOS DÍAS DE LA SEMANA</a:t>
                    </a:r>
                    <a:endParaRPr lang="es-EC" dirty="0"/>
                  </a:p>
                </p:txBody>
              </p:sp>
            </p:grpSp>
            <p:cxnSp>
              <p:nvCxnSpPr>
                <p:cNvPr id="41" name="Conector recto de flecha 40"/>
                <p:cNvCxnSpPr/>
                <p:nvPr/>
              </p:nvCxnSpPr>
              <p:spPr>
                <a:xfrm>
                  <a:off x="4211960" y="3872112"/>
                  <a:ext cx="1133085" cy="353293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Grupo 41"/>
                <p:cNvGrpSpPr/>
                <p:nvPr/>
              </p:nvGrpSpPr>
              <p:grpSpPr>
                <a:xfrm>
                  <a:off x="395536" y="4904983"/>
                  <a:ext cx="4949509" cy="608441"/>
                  <a:chOff x="366936" y="5034127"/>
                  <a:chExt cx="4949509" cy="608441"/>
                </a:xfrm>
              </p:grpSpPr>
              <p:cxnSp>
                <p:nvCxnSpPr>
                  <p:cNvPr id="51" name="Conector recto de flecha 50"/>
                  <p:cNvCxnSpPr/>
                  <p:nvPr/>
                </p:nvCxnSpPr>
                <p:spPr>
                  <a:xfrm flipV="1">
                    <a:off x="4183360" y="5235616"/>
                    <a:ext cx="1133085" cy="262936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Rectángulo redondeado 51"/>
                  <p:cNvSpPr/>
                  <p:nvPr/>
                </p:nvSpPr>
                <p:spPr>
                  <a:xfrm>
                    <a:off x="366936" y="5034127"/>
                    <a:ext cx="3451964" cy="608441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ASESORAS DE SALUD (ENFERMERAS)</a:t>
                    </a:r>
                    <a:endParaRPr lang="es-EC" dirty="0"/>
                  </a:p>
                </p:txBody>
              </p:sp>
            </p:grpSp>
            <p:grpSp>
              <p:nvGrpSpPr>
                <p:cNvPr id="43" name="Grupo 42"/>
                <p:cNvGrpSpPr/>
                <p:nvPr/>
              </p:nvGrpSpPr>
              <p:grpSpPr>
                <a:xfrm>
                  <a:off x="398338" y="4270577"/>
                  <a:ext cx="4946707" cy="534252"/>
                  <a:chOff x="376224" y="4466837"/>
                  <a:chExt cx="4946707" cy="534252"/>
                </a:xfrm>
              </p:grpSpPr>
              <p:sp>
                <p:nvSpPr>
                  <p:cNvPr id="48" name="Rectángulo redondeado 47"/>
                  <p:cNvSpPr/>
                  <p:nvPr/>
                </p:nvSpPr>
                <p:spPr>
                  <a:xfrm>
                    <a:off x="376224" y="4466837"/>
                    <a:ext cx="3451964" cy="534252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PEDIATRÍA</a:t>
                    </a:r>
                    <a:endParaRPr lang="es-EC" dirty="0"/>
                  </a:p>
                </p:txBody>
              </p:sp>
              <p:cxnSp>
                <p:nvCxnSpPr>
                  <p:cNvPr id="50" name="Conector recto de flecha 49"/>
                  <p:cNvCxnSpPr/>
                  <p:nvPr/>
                </p:nvCxnSpPr>
                <p:spPr>
                  <a:xfrm>
                    <a:off x="4189846" y="4858630"/>
                    <a:ext cx="1133085" cy="487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Rectángulo redondeado 54"/>
              <p:cNvSpPr/>
              <p:nvPr/>
            </p:nvSpPr>
            <p:spPr>
              <a:xfrm>
                <a:off x="616644" y="4354349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TRAUMATOLOGÍA, CARDIOLOGÍA, GINECOLOGÍA, PSICOLOGÍA</a:t>
                </a:r>
                <a:endParaRPr lang="es-EC" dirty="0"/>
              </a:p>
            </p:txBody>
          </p:sp>
          <p:cxnSp>
            <p:nvCxnSpPr>
              <p:cNvPr id="56" name="Conector recto de flecha 55"/>
              <p:cNvCxnSpPr/>
              <p:nvPr/>
            </p:nvCxnSpPr>
            <p:spPr>
              <a:xfrm>
                <a:off x="4501946" y="4711398"/>
                <a:ext cx="1129255" cy="260097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ángulo redondeado 56"/>
              <p:cNvSpPr/>
              <p:nvPr/>
            </p:nvSpPr>
            <p:spPr>
              <a:xfrm>
                <a:off x="5848563" y="5085397"/>
                <a:ext cx="2297563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LUNES A VIERNES</a:t>
                </a:r>
                <a:endParaRPr lang="es-EC" dirty="0"/>
              </a:p>
            </p:txBody>
          </p:sp>
        </p:grpSp>
        <p:sp>
          <p:nvSpPr>
            <p:cNvPr id="29" name="Rectángulo redondeado 28"/>
            <p:cNvSpPr/>
            <p:nvPr/>
          </p:nvSpPr>
          <p:spPr>
            <a:xfrm>
              <a:off x="312377" y="4859870"/>
              <a:ext cx="3451964" cy="1017402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DERMATOLOGÍA, SEXOLOGÍA, ENTRENADORES PERSONALES, NUTRICIÓN</a:t>
              </a:r>
              <a:endParaRPr lang="es-EC" dirty="0"/>
            </a:p>
          </p:txBody>
        </p:sp>
        <p:cxnSp>
          <p:nvCxnSpPr>
            <p:cNvPr id="30" name="Conector recto de flecha 29"/>
            <p:cNvCxnSpPr/>
            <p:nvPr/>
          </p:nvCxnSpPr>
          <p:spPr>
            <a:xfrm flipV="1">
              <a:off x="4108030" y="5318500"/>
              <a:ext cx="1188000" cy="15348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93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161256" y="412086"/>
            <a:ext cx="3682752" cy="481944"/>
          </a:xfrm>
        </p:spPr>
        <p:txBody>
          <a:bodyPr/>
          <a:lstStyle/>
          <a:p>
            <a:pPr algn="l"/>
            <a:r>
              <a:rPr lang="es-EC" sz="2800" dirty="0" smtClean="0"/>
              <a:t>MÉDICO A DOMICILIO</a:t>
            </a:r>
            <a:endParaRPr lang="es-EC" sz="2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2820" y="1963375"/>
            <a:ext cx="7692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caso de que el asegurado necesite la visita de un médico general a su domicilio, podrá mediante llamada telefónica las 24 horas al día los 365 días del año solicitar a la compañía el envío del médico.</a:t>
            </a:r>
            <a:endParaRPr lang="es-ES" b="0" i="0" dirty="0">
              <a:solidFill>
                <a:srgbClr val="1A1A1A"/>
              </a:solidFill>
              <a:effectLst/>
              <a:latin typeface="Signika Negative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141136" y="3952726"/>
            <a:ext cx="3894515" cy="828936"/>
          </a:xfrm>
          <a:prstGeom prst="roundRect">
            <a:avLst/>
          </a:prstGeom>
          <a:solidFill>
            <a:srgbClr val="121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500" dirty="0" smtClean="0"/>
              <a:t>Llamar al: 02-2990711</a:t>
            </a:r>
            <a:endParaRPr lang="es-EC" sz="25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8733" y="168405"/>
            <a:ext cx="483750" cy="725625"/>
          </a:xfrm>
          <a:prstGeom prst="rect">
            <a:avLst/>
          </a:prstGeom>
        </p:spPr>
      </p:pic>
      <p:pic>
        <p:nvPicPr>
          <p:cNvPr id="11" name="Imagen 10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 rot="328391">
            <a:off x="5969587" y="4278236"/>
            <a:ext cx="1896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$ 15,00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68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82" y="427643"/>
            <a:ext cx="5144081" cy="481944"/>
          </a:xfrm>
        </p:spPr>
        <p:txBody>
          <a:bodyPr/>
          <a:lstStyle/>
          <a:p>
            <a:pPr algn="l"/>
            <a:r>
              <a:rPr lang="es-EC" sz="2800" dirty="0" smtClean="0"/>
              <a:t>PLAN DENTAL AIG DENTA CARE</a:t>
            </a:r>
            <a:endParaRPr lang="es-EC" sz="2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pic>
        <p:nvPicPr>
          <p:cNvPr id="25" name="Imagen 24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52" t="20195" r="16661" b="19748"/>
          <a:stretch/>
        </p:blipFill>
        <p:spPr>
          <a:xfrm>
            <a:off x="4774933" y="361075"/>
            <a:ext cx="672743" cy="615079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565299" y="1356366"/>
            <a:ext cx="7270957" cy="4240010"/>
            <a:chOff x="565299" y="1356366"/>
            <a:chExt cx="7270957" cy="4240010"/>
          </a:xfrm>
        </p:grpSpPr>
        <p:grpSp>
          <p:nvGrpSpPr>
            <p:cNvPr id="7" name="Grupo 6"/>
            <p:cNvGrpSpPr/>
            <p:nvPr/>
          </p:nvGrpSpPr>
          <p:grpSpPr>
            <a:xfrm>
              <a:off x="565299" y="1356366"/>
              <a:ext cx="7270957" cy="4240010"/>
              <a:chOff x="606294" y="1297726"/>
              <a:chExt cx="7270957" cy="4240010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606294" y="1297726"/>
                <a:ext cx="7270957" cy="3375395"/>
                <a:chOff x="592083" y="1988840"/>
                <a:chExt cx="7270957" cy="3375395"/>
              </a:xfrm>
            </p:grpSpPr>
            <p:grpSp>
              <p:nvGrpSpPr>
                <p:cNvPr id="3" name="Grupo 2"/>
                <p:cNvGrpSpPr/>
                <p:nvPr/>
              </p:nvGrpSpPr>
              <p:grpSpPr>
                <a:xfrm>
                  <a:off x="592083" y="1988840"/>
                  <a:ext cx="7270957" cy="2538261"/>
                  <a:chOff x="406825" y="1022745"/>
                  <a:chExt cx="6319427" cy="2119453"/>
                </a:xfrm>
              </p:grpSpPr>
              <p:sp>
                <p:nvSpPr>
                  <p:cNvPr id="15" name="Rectángulo redondeado 14"/>
                  <p:cNvSpPr/>
                  <p:nvPr/>
                </p:nvSpPr>
                <p:spPr>
                  <a:xfrm>
                    <a:off x="4982282" y="1254016"/>
                    <a:ext cx="1743970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ILIMITADA / 100%</a:t>
                    </a:r>
                    <a:endParaRPr lang="es-EC" dirty="0"/>
                  </a:p>
                </p:txBody>
              </p:sp>
              <p:sp>
                <p:nvSpPr>
                  <p:cNvPr id="16" name="Rectángulo redondeado 15"/>
                  <p:cNvSpPr/>
                  <p:nvPr/>
                </p:nvSpPr>
                <p:spPr>
                  <a:xfrm>
                    <a:off x="406825" y="1022745"/>
                    <a:ext cx="2935691" cy="73477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EXAMEN CLINICO Y DIAGNÓSTICO</a:t>
                    </a:r>
                    <a:endParaRPr lang="es-EC" dirty="0"/>
                  </a:p>
                </p:txBody>
              </p:sp>
              <p:cxnSp>
                <p:nvCxnSpPr>
                  <p:cNvPr id="17" name="Conector recto de flecha 16"/>
                  <p:cNvCxnSpPr/>
                  <p:nvPr/>
                </p:nvCxnSpPr>
                <p:spPr>
                  <a:xfrm>
                    <a:off x="3563888" y="1422732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Rectángulo redondeado 17"/>
                  <p:cNvSpPr/>
                  <p:nvPr/>
                </p:nvSpPr>
                <p:spPr>
                  <a:xfrm>
                    <a:off x="406825" y="1906371"/>
                    <a:ext cx="2935691" cy="536896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RAYOS X Y PROFILAXIS</a:t>
                    </a:r>
                    <a:endParaRPr lang="es-EC" dirty="0"/>
                  </a:p>
                </p:txBody>
              </p:sp>
              <p:cxnSp>
                <p:nvCxnSpPr>
                  <p:cNvPr id="20" name="Conector recto de flecha 19"/>
                  <p:cNvCxnSpPr/>
                  <p:nvPr/>
                </p:nvCxnSpPr>
                <p:spPr>
                  <a:xfrm>
                    <a:off x="3548699" y="2131611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Rectángulo redondeado 20"/>
                  <p:cNvSpPr/>
                  <p:nvPr/>
                </p:nvSpPr>
                <p:spPr>
                  <a:xfrm>
                    <a:off x="406825" y="2605302"/>
                    <a:ext cx="2935691" cy="536896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APLICACIÓN DEL FLUOR (menores de 15 años)</a:t>
                    </a:r>
                    <a:endParaRPr lang="es-EC" dirty="0"/>
                  </a:p>
                </p:txBody>
              </p:sp>
              <p:cxnSp>
                <p:nvCxnSpPr>
                  <p:cNvPr id="23" name="Conector recto de flecha 22"/>
                  <p:cNvCxnSpPr/>
                  <p:nvPr/>
                </p:nvCxnSpPr>
                <p:spPr>
                  <a:xfrm>
                    <a:off x="3548699" y="2830542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Rectángulo redondeado 25"/>
                <p:cNvSpPr/>
                <p:nvPr/>
              </p:nvSpPr>
              <p:spPr>
                <a:xfrm>
                  <a:off x="636608" y="4721247"/>
                  <a:ext cx="3377724" cy="642988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CONSULTA CON ESPECIALISTA</a:t>
                  </a:r>
                  <a:endParaRPr lang="es-EC" dirty="0"/>
                </a:p>
              </p:txBody>
            </p:sp>
            <p:cxnSp>
              <p:nvCxnSpPr>
                <p:cNvPr id="28" name="Conector recto de flecha 27"/>
                <p:cNvCxnSpPr/>
                <p:nvPr/>
              </p:nvCxnSpPr>
              <p:spPr>
                <a:xfrm>
                  <a:off x="4251561" y="4990995"/>
                  <a:ext cx="136688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Rectángulo redondeado 28"/>
              <p:cNvSpPr/>
              <p:nvPr/>
            </p:nvSpPr>
            <p:spPr>
              <a:xfrm>
                <a:off x="689808" y="4894748"/>
                <a:ext cx="3377724" cy="642988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URGENCIAS ODONTOLÓGICAS</a:t>
                </a:r>
                <a:endParaRPr lang="es-EC" dirty="0"/>
              </a:p>
            </p:txBody>
          </p:sp>
          <p:cxnSp>
            <p:nvCxnSpPr>
              <p:cNvPr id="31" name="Conector recto de flecha 30"/>
              <p:cNvCxnSpPr/>
              <p:nvPr/>
            </p:nvCxnSpPr>
            <p:spPr>
              <a:xfrm>
                <a:off x="4195479" y="5232012"/>
                <a:ext cx="136688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ángulo redondeado 31"/>
            <p:cNvSpPr/>
            <p:nvPr/>
          </p:nvSpPr>
          <p:spPr>
            <a:xfrm>
              <a:off x="5829693" y="2438187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ILIMITADA / 100%</a:t>
              </a:r>
              <a:endParaRPr lang="es-EC" dirty="0"/>
            </a:p>
          </p:txBody>
        </p:sp>
        <p:sp>
          <p:nvSpPr>
            <p:cNvPr id="33" name="Rectángulo redondeado 32"/>
            <p:cNvSpPr/>
            <p:nvPr/>
          </p:nvSpPr>
          <p:spPr>
            <a:xfrm>
              <a:off x="5801721" y="3268086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ILIMITADA / 100%</a:t>
              </a:r>
              <a:endParaRPr lang="es-EC" dirty="0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5801720" y="4114264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ILIMITADA / 100%</a:t>
              </a:r>
              <a:endParaRPr lang="es-EC" dirty="0"/>
            </a:p>
          </p:txBody>
        </p:sp>
        <p:sp>
          <p:nvSpPr>
            <p:cNvPr id="35" name="Rectángulo redondeado 34"/>
            <p:cNvSpPr/>
            <p:nvPr/>
          </p:nvSpPr>
          <p:spPr>
            <a:xfrm>
              <a:off x="5796136" y="5075059"/>
              <a:ext cx="2006563" cy="43118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ILIMITADA / 100%</a:t>
              </a:r>
              <a:endParaRPr lang="es-EC" dirty="0"/>
            </a:p>
          </p:txBody>
        </p:sp>
      </p:grpSp>
      <p:sp>
        <p:nvSpPr>
          <p:cNvPr id="30" name="1 Título"/>
          <p:cNvSpPr txBox="1">
            <a:spLocks/>
          </p:cNvSpPr>
          <p:nvPr/>
        </p:nvSpPr>
        <p:spPr bwMode="auto">
          <a:xfrm>
            <a:off x="1020305" y="6104526"/>
            <a:ext cx="6672392" cy="69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000" dirty="0" smtClean="0"/>
              <a:t>AGENDA TU CITA LLAMANDO AL: 1800 244 244</a:t>
            </a:r>
            <a:br>
              <a:rPr lang="es-EC" sz="2000" dirty="0" smtClean="0"/>
            </a:br>
            <a:r>
              <a:rPr lang="es-EC" sz="2000" dirty="0" smtClean="0"/>
              <a:t>APLICA A NIVEL NACIONAL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6123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4806</TotalTime>
  <Words>365</Words>
  <Application>Microsoft Office PowerPoint</Application>
  <PresentationFormat>Presentación en pantalla (4:3)</PresentationFormat>
  <Paragraphs>90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Freestyle Script</vt:lpstr>
      <vt:lpstr>Calibri</vt:lpstr>
      <vt:lpstr>Signika Negative</vt:lpstr>
      <vt:lpstr>Arial</vt:lpstr>
      <vt:lpstr>Tema de Office</vt:lpstr>
      <vt:lpstr>Presentación de PowerPoint</vt:lpstr>
      <vt:lpstr>COBERTURAS PRINCIPALES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MÉDICO A DOMICILIO</vt:lpstr>
      <vt:lpstr>PLAN DENTAL AIG DENTA CARE</vt:lpstr>
      <vt:lpstr>PLAN DENTAL AIG DENTA CARE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zgongora</dc:creator>
  <cp:lastModifiedBy>Usuario</cp:lastModifiedBy>
  <cp:revision>341</cp:revision>
  <dcterms:created xsi:type="dcterms:W3CDTF">2011-08-09T22:24:02Z</dcterms:created>
  <dcterms:modified xsi:type="dcterms:W3CDTF">2024-03-23T14:47:09Z</dcterms:modified>
</cp:coreProperties>
</file>