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7" r:id="rId2"/>
    <p:sldId id="332" r:id="rId3"/>
    <p:sldId id="349" r:id="rId4"/>
    <p:sldId id="448" r:id="rId5"/>
    <p:sldId id="443" r:id="rId6"/>
    <p:sldId id="449" r:id="rId7"/>
    <p:sldId id="450" r:id="rId8"/>
    <p:sldId id="451" r:id="rId9"/>
    <p:sldId id="452" r:id="rId10"/>
    <p:sldId id="453" r:id="rId11"/>
    <p:sldId id="454" r:id="rId12"/>
    <p:sldId id="457" r:id="rId13"/>
    <p:sldId id="441" r:id="rId14"/>
    <p:sldId id="442" r:id="rId15"/>
    <p:sldId id="447" r:id="rId16"/>
    <p:sldId id="455" r:id="rId17"/>
    <p:sldId id="456" r:id="rId18"/>
    <p:sldId id="434" r:id="rId19"/>
    <p:sldId id="337" r:id="rId20"/>
    <p:sldId id="446" r:id="rId21"/>
    <p:sldId id="369" r:id="rId22"/>
    <p:sldId id="288" r:id="rId23"/>
  </p:sldIdLst>
  <p:sldSz cx="9144000" cy="6858000" type="screen4x3"/>
  <p:notesSz cx="6858000" cy="9144000"/>
  <p:embeddedFontLst>
    <p:embeddedFont>
      <p:font typeface="Freestyle Script" panose="030804020302050B0404" pitchFamily="66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 varScale="1">
        <p:scale>
          <a:sx n="68" d="100"/>
          <a:sy n="68" d="100"/>
        </p:scale>
        <p:origin x="152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EXCLUSIVO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Contra todo tipo de accidente, las 24 horas del día, en cualquier parte del mundo, inclusive cuando viaje como pasajero en una aerolínea comercial.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Heridas</a:t>
          </a:r>
          <a:r>
            <a:rPr lang="en-US" altLang="es-EC" dirty="0" smtClean="0">
              <a:latin typeface="Arial" panose="020B0604020202020204" pitchFamily="34" charset="0"/>
            </a:rPr>
            <a:t> con </a:t>
          </a:r>
          <a:r>
            <a:rPr lang="en-US" altLang="es-EC" dirty="0" err="1" smtClean="0">
              <a:latin typeface="Arial" panose="020B0604020202020204" pitchFamily="34" charset="0"/>
            </a:rPr>
            <a:t>arma</a:t>
          </a:r>
          <a:r>
            <a:rPr lang="en-US" altLang="es-EC" dirty="0" smtClean="0">
              <a:latin typeface="Arial" panose="020B0604020202020204" pitchFamily="34" charset="0"/>
            </a:rPr>
            <a:t> </a:t>
          </a:r>
          <a:r>
            <a:rPr lang="en-US" altLang="es-EC" dirty="0" err="1" smtClean="0">
              <a:latin typeface="Arial" panose="020B0604020202020204" pitchFamily="34" charset="0"/>
            </a:rPr>
            <a:t>corto</a:t>
          </a:r>
          <a:r>
            <a:rPr lang="en-US" altLang="es-EC" dirty="0" smtClean="0">
              <a:latin typeface="Arial" panose="020B0604020202020204" pitchFamily="34" charset="0"/>
            </a:rPr>
            <a:t> </a:t>
          </a:r>
          <a:r>
            <a:rPr lang="en-US" altLang="es-EC" dirty="0" err="1" smtClean="0">
              <a:latin typeface="Arial" panose="020B0604020202020204" pitchFamily="34" charset="0"/>
            </a:rPr>
            <a:t>punzante</a:t>
          </a:r>
          <a:r>
            <a:rPr lang="en-US" altLang="es-EC" dirty="0" smtClean="0">
              <a:latin typeface="Arial" panose="020B0604020202020204" pitchFamily="34" charset="0"/>
            </a:rPr>
            <a:t>.</a:t>
          </a:r>
          <a:endParaRPr lang="es-ES" dirty="0"/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Secuestro</a:t>
          </a:r>
          <a:r>
            <a:rPr lang="en-US" altLang="es-EC" dirty="0" smtClean="0">
              <a:latin typeface="Arial" panose="020B0604020202020204" pitchFamily="34" charset="0"/>
            </a:rPr>
            <a:t> Express.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Picaduras de insectos: (abejas, mosquitos, arañas, etc.) cubre las picaduras de insectos venenosos.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s-EC" altLang="es-EC" smtClean="0">
              <a:latin typeface="Arial" panose="020B0604020202020204" pitchFamily="34" charset="0"/>
            </a:rPr>
            <a:t>Mordeduras de animales (serpientes,  roedores, animales domésticos, etc.)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6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5"/>
      <dgm:spPr/>
    </dgm:pt>
    <dgm:pt modelId="{41329293-7510-490C-943E-F8CAEBE149F4}" type="pres">
      <dgm:prSet presAssocID="{166C3705-3767-4176-B548-D51F38686730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EXCLUSIVO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Intoxicación por ingerir alimentos en mal estado.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Introducción de cuerpos y líquidos extraños en oídos, nariz y ojos.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n-US" altLang="es-EC" dirty="0" err="1" smtClean="0">
              <a:latin typeface="Arial" panose="020B0604020202020204" pitchFamily="34" charset="0"/>
            </a:rPr>
            <a:t>Inhalación</a:t>
          </a:r>
          <a:r>
            <a:rPr lang="en-US" altLang="es-EC" dirty="0" smtClean="0">
              <a:latin typeface="Arial" panose="020B0604020202020204" pitchFamily="34" charset="0"/>
            </a:rPr>
            <a:t> de gases </a:t>
          </a:r>
          <a:r>
            <a:rPr lang="en-US" altLang="es-EC" dirty="0" err="1" smtClean="0">
              <a:latin typeface="Arial" panose="020B0604020202020204" pitchFamily="34" charset="0"/>
            </a:rPr>
            <a:t>tóxicos</a:t>
          </a:r>
          <a:r>
            <a:rPr lang="en-US" altLang="es-EC" dirty="0" smtClean="0">
              <a:latin typeface="Arial" panose="020B0604020202020204" pitchFamily="34" charset="0"/>
            </a:rPr>
            <a:t>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Fenómenos de la naturaleza como Terremoto, maremoto, temblor, erupción volcánica, inundación, colapso, hundimientos desplazamientos.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712C8AA4-A2AD-4178-9FAF-A34CE6476BBA}">
      <dgm:prSet phldrT="[Texto]"/>
      <dgm:spPr/>
      <dgm:t>
        <a:bodyPr/>
        <a:lstStyle/>
        <a:p>
          <a:r>
            <a:rPr lang="es-EC" altLang="es-EC" dirty="0" smtClean="0">
              <a:latin typeface="Arial" panose="020B0604020202020204" pitchFamily="34" charset="0"/>
            </a:rPr>
            <a:t>Eventos catastróficos, tales como incendio, explosión, etc.</a:t>
          </a:r>
          <a:endParaRPr lang="es-ES" dirty="0"/>
        </a:p>
      </dgm:t>
    </dgm:pt>
    <dgm:pt modelId="{8AC9757F-0614-4263-B64C-6849EB8685F6}" type="parTrans" cxnId="{B10F454B-8C8E-41D8-9FA3-6CE37F9B4D9A}">
      <dgm:prSet/>
      <dgm:spPr/>
      <dgm:t>
        <a:bodyPr/>
        <a:lstStyle/>
        <a:p>
          <a:endParaRPr lang="es-ES"/>
        </a:p>
      </dgm:t>
    </dgm:pt>
    <dgm:pt modelId="{71862532-C3F6-49F3-8853-5326DC179097}" type="sibTrans" cxnId="{B10F454B-8C8E-41D8-9FA3-6CE37F9B4D9A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E59A7E16-435E-41CF-81EE-D3C5FC4DB6CB}" type="pres">
      <dgm:prSet presAssocID="{712C8AA4-A2AD-4178-9FAF-A34CE6476BBA}" presName="horz2" presStyleCnt="0"/>
      <dgm:spPr/>
    </dgm:pt>
    <dgm:pt modelId="{C2642CB5-E235-4369-9B73-98223CE72D35}" type="pres">
      <dgm:prSet presAssocID="{712C8AA4-A2AD-4178-9FAF-A34CE6476BBA}" presName="horzSpace2" presStyleCnt="0"/>
      <dgm:spPr/>
    </dgm:pt>
    <dgm:pt modelId="{BCA93CD3-0A95-4E7E-A93F-41BCA112A331}" type="pres">
      <dgm:prSet presAssocID="{712C8AA4-A2AD-4178-9FAF-A34CE6476BBA}" presName="tx2" presStyleLbl="revTx" presStyleIdx="5" presStyleCnt="6"/>
      <dgm:spPr/>
      <dgm:t>
        <a:bodyPr/>
        <a:lstStyle/>
        <a:p>
          <a:endParaRPr lang="es-ES"/>
        </a:p>
      </dgm:t>
    </dgm:pt>
    <dgm:pt modelId="{C3A10C1F-6D45-498B-BCB5-DF5E90D70B2A}" type="pres">
      <dgm:prSet presAssocID="{712C8AA4-A2AD-4178-9FAF-A34CE6476BBA}" presName="vert2" presStyleCnt="0"/>
      <dgm:spPr/>
    </dgm:pt>
    <dgm:pt modelId="{EC467D58-5C5C-4191-A2A8-AE59C4518022}" type="pres">
      <dgm:prSet presAssocID="{712C8AA4-A2AD-4178-9FAF-A34CE6476BBA}" presName="thinLine2b" presStyleLbl="callout" presStyleIdx="4" presStyleCnt="5"/>
      <dgm:spPr/>
    </dgm:pt>
    <dgm:pt modelId="{C8636505-9019-4C9F-A8A5-D9FD179C64F3}" type="pres">
      <dgm:prSet presAssocID="{712C8AA4-A2AD-4178-9FAF-A34CE6476BBA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10F454B-8C8E-41D8-9FA3-6CE37F9B4D9A}" srcId="{E03ED32B-DC68-4F43-8FE9-09EE411D94AE}" destId="{712C8AA4-A2AD-4178-9FAF-A34CE6476BBA}" srcOrd="4" destOrd="0" parTransId="{8AC9757F-0614-4263-B64C-6849EB8685F6}" sibTransId="{71862532-C3F6-49F3-8853-5326DC179097}"/>
    <dgm:cxn modelId="{99612B8B-DD7D-406C-96A8-A4F9B45A9EFE}" type="presOf" srcId="{712C8AA4-A2AD-4178-9FAF-A34CE6476BBA}" destId="{BCA93CD3-0A95-4E7E-A93F-41BCA112A331}" srcOrd="0" destOrd="0" presId="urn:microsoft.com/office/officeart/2008/layout/LinedList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8732D639-BE00-4D71-A4D1-D17ACBCC60C1}" type="presParOf" srcId="{6E8F02F0-A7AB-4F23-A3FE-70773D4ABEE3}" destId="{E59A7E16-435E-41CF-81EE-D3C5FC4DB6CB}" srcOrd="13" destOrd="0" presId="urn:microsoft.com/office/officeart/2008/layout/LinedList"/>
    <dgm:cxn modelId="{DAAC64CA-414E-4906-A9D2-7628B57BDA6B}" type="presParOf" srcId="{E59A7E16-435E-41CF-81EE-D3C5FC4DB6CB}" destId="{C2642CB5-E235-4369-9B73-98223CE72D35}" srcOrd="0" destOrd="0" presId="urn:microsoft.com/office/officeart/2008/layout/LinedList"/>
    <dgm:cxn modelId="{0CA3B02E-A794-4BC0-88CD-923DB298E7F1}" type="presParOf" srcId="{E59A7E16-435E-41CF-81EE-D3C5FC4DB6CB}" destId="{BCA93CD3-0A95-4E7E-A93F-41BCA112A331}" srcOrd="1" destOrd="0" presId="urn:microsoft.com/office/officeart/2008/layout/LinedList"/>
    <dgm:cxn modelId="{035EDF9B-2A87-4CD4-9909-8BD3D3525956}" type="presParOf" srcId="{E59A7E16-435E-41CF-81EE-D3C5FC4DB6CB}" destId="{C3A10C1F-6D45-498B-BCB5-DF5E90D70B2A}" srcOrd="2" destOrd="0" presId="urn:microsoft.com/office/officeart/2008/layout/LinedList"/>
    <dgm:cxn modelId="{64308E0E-FBC5-477D-904E-898678087A0B}" type="presParOf" srcId="{6E8F02F0-A7AB-4F23-A3FE-70773D4ABEE3}" destId="{EC467D58-5C5C-4191-A2A8-AE59C4518022}" srcOrd="14" destOrd="0" presId="urn:microsoft.com/office/officeart/2008/layout/LinedList"/>
    <dgm:cxn modelId="{17B85545-6242-44C7-B903-141EECF0C1A8}" type="presParOf" srcId="{6E8F02F0-A7AB-4F23-A3FE-70773D4ABEE3}" destId="{C8636505-9019-4C9F-A8A5-D9FD179C64F3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C" dirty="0" smtClean="0"/>
            <a:t>Pérdida causada directa o indirectamente, total o parcialmente por: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dirty="0" smtClean="0"/>
            <a:t>Infecciones bacterianas (excepto infecciones piogénicas que se deriven de cortadura o herida accidental)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dirty="0" smtClean="0"/>
            <a:t>Cualquier otra clase de enfermedad.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s-EC" dirty="0" smtClean="0"/>
            <a:t>Tratamiento médico o quirúrgico (excepto el que necesitare como consecuencia de un accidente).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s-EC" dirty="0" smtClean="0"/>
            <a:t>Suicidio o tentativa de suicidio; (esté o no el Asegurado en su sano juicio)</a:t>
          </a:r>
          <a:endParaRPr lang="es-ES" dirty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s-EC" dirty="0" smtClean="0"/>
            <a:t>Ninguna lesión corporal que de lugar a la formación de una hernia.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9EF302C8-A27C-4425-BE32-7A8AEE7ABA3F}">
      <dgm:prSet phldrT="[Texto]"/>
      <dgm:spPr/>
      <dgm:t>
        <a:bodyPr/>
        <a:lstStyle/>
        <a:p>
          <a:r>
            <a:rPr lang="es-EC" dirty="0" smtClean="0"/>
            <a:t>Guerra, motín, conmoción civil  o actos afines.</a:t>
          </a:r>
          <a:endParaRPr lang="es-ES" dirty="0"/>
        </a:p>
      </dgm:t>
    </dgm:pt>
    <dgm:pt modelId="{9C33FB89-1CE1-473B-A882-3AAE5657D8A3}" type="parTrans" cxnId="{BAA84658-0ED8-472E-9BA8-2646F1F74FA7}">
      <dgm:prSet/>
      <dgm:spPr/>
      <dgm:t>
        <a:bodyPr/>
        <a:lstStyle/>
        <a:p>
          <a:endParaRPr lang="es-ES"/>
        </a:p>
      </dgm:t>
    </dgm:pt>
    <dgm:pt modelId="{7A2ABFC8-DEA5-46DC-A475-618823DE72F8}" type="sibTrans" cxnId="{BAA84658-0ED8-472E-9BA8-2646F1F74FA7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7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7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6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7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6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7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6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7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6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7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6"/>
      <dgm:spPr/>
    </dgm:pt>
    <dgm:pt modelId="{41329293-7510-490C-943E-F8CAEBE149F4}" type="pres">
      <dgm:prSet presAssocID="{166C3705-3767-4176-B548-D51F38686730}" presName="vertSpace2b" presStyleCnt="0"/>
      <dgm:spPr/>
    </dgm:pt>
    <dgm:pt modelId="{6C4D414F-A255-4DD3-AA0A-46791D5F1D25}" type="pres">
      <dgm:prSet presAssocID="{9EF302C8-A27C-4425-BE32-7A8AEE7ABA3F}" presName="horz2" presStyleCnt="0"/>
      <dgm:spPr/>
    </dgm:pt>
    <dgm:pt modelId="{ACD1B03B-BE93-4C70-B32D-376877D1EFBE}" type="pres">
      <dgm:prSet presAssocID="{9EF302C8-A27C-4425-BE32-7A8AEE7ABA3F}" presName="horzSpace2" presStyleCnt="0"/>
      <dgm:spPr/>
    </dgm:pt>
    <dgm:pt modelId="{155D563B-2357-438D-BF80-B239E0BF62A8}" type="pres">
      <dgm:prSet presAssocID="{9EF302C8-A27C-4425-BE32-7A8AEE7ABA3F}" presName="tx2" presStyleLbl="revTx" presStyleIdx="6" presStyleCnt="7"/>
      <dgm:spPr/>
      <dgm:t>
        <a:bodyPr/>
        <a:lstStyle/>
        <a:p>
          <a:endParaRPr lang="es-ES"/>
        </a:p>
      </dgm:t>
    </dgm:pt>
    <dgm:pt modelId="{EE33F8CC-18E1-4E89-890F-F7B528A80AE2}" type="pres">
      <dgm:prSet presAssocID="{9EF302C8-A27C-4425-BE32-7A8AEE7ABA3F}" presName="vert2" presStyleCnt="0"/>
      <dgm:spPr/>
    </dgm:pt>
    <dgm:pt modelId="{8921E77B-1988-405A-AA80-A4F01D62AD80}" type="pres">
      <dgm:prSet presAssocID="{9EF302C8-A27C-4425-BE32-7A8AEE7ABA3F}" presName="thinLine2b" presStyleLbl="callout" presStyleIdx="5" presStyleCnt="6"/>
      <dgm:spPr/>
    </dgm:pt>
    <dgm:pt modelId="{14BBFE88-662E-4EB9-9701-BEBC9236D27C}" type="pres">
      <dgm:prSet presAssocID="{9EF302C8-A27C-4425-BE32-7A8AEE7ABA3F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96439F3B-DDA5-4153-ABEA-F0E8DC2D33EC}" type="presOf" srcId="{9EF302C8-A27C-4425-BE32-7A8AEE7ABA3F}" destId="{155D563B-2357-438D-BF80-B239E0BF62A8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BAA84658-0ED8-472E-9BA8-2646F1F74FA7}" srcId="{E03ED32B-DC68-4F43-8FE9-09EE411D94AE}" destId="{9EF302C8-A27C-4425-BE32-7A8AEE7ABA3F}" srcOrd="5" destOrd="0" parTransId="{9C33FB89-1CE1-473B-A882-3AAE5657D8A3}" sibTransId="{7A2ABFC8-DEA5-46DC-A475-618823DE72F8}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  <dgm:cxn modelId="{DFE4D474-39F6-4903-98E7-6B6C72C231A4}" type="presParOf" srcId="{6E8F02F0-A7AB-4F23-A3FE-70773D4ABEE3}" destId="{6C4D414F-A255-4DD3-AA0A-46791D5F1D25}" srcOrd="16" destOrd="0" presId="urn:microsoft.com/office/officeart/2008/layout/LinedList"/>
    <dgm:cxn modelId="{C3CC4D52-9D7A-45A5-BA10-FACE8E8179B2}" type="presParOf" srcId="{6C4D414F-A255-4DD3-AA0A-46791D5F1D25}" destId="{ACD1B03B-BE93-4C70-B32D-376877D1EFBE}" srcOrd="0" destOrd="0" presId="urn:microsoft.com/office/officeart/2008/layout/LinedList"/>
    <dgm:cxn modelId="{558DB803-C989-4460-AA1B-1CC907CED3F5}" type="presParOf" srcId="{6C4D414F-A255-4DD3-AA0A-46791D5F1D25}" destId="{155D563B-2357-438D-BF80-B239E0BF62A8}" srcOrd="1" destOrd="0" presId="urn:microsoft.com/office/officeart/2008/layout/LinedList"/>
    <dgm:cxn modelId="{9AD10ACF-5696-49E5-AC7D-6D4C5E145E0D}" type="presParOf" srcId="{6C4D414F-A255-4DD3-AA0A-46791D5F1D25}" destId="{EE33F8CC-18E1-4E89-890F-F7B528A80AE2}" srcOrd="2" destOrd="0" presId="urn:microsoft.com/office/officeart/2008/layout/LinedList"/>
    <dgm:cxn modelId="{8C53C4AF-5342-4AE4-A71A-EC57C0D26A8B}" type="presParOf" srcId="{6E8F02F0-A7AB-4F23-A3FE-70773D4ABEE3}" destId="{8921E77B-1988-405A-AA80-A4F01D62AD80}" srcOrd="17" destOrd="0" presId="urn:microsoft.com/office/officeart/2008/layout/LinedList"/>
    <dgm:cxn modelId="{8EA375C8-D43D-4053-A4DD-9D31ABBDD247}" type="presParOf" srcId="{6E8F02F0-A7AB-4F23-A3FE-70773D4ABEE3}" destId="{14BBFE88-662E-4EB9-9701-BEBC9236D27C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20A91-F0C2-4B5E-8AA2-F29FFE0AD2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3ED32B-DC68-4F43-8FE9-09EE411D94AE}">
      <dgm:prSet phldrT="[Texto]"/>
      <dgm:spPr/>
      <dgm:t>
        <a:bodyPr/>
        <a:lstStyle/>
        <a:p>
          <a:r>
            <a:rPr lang="es-ES" dirty="0" smtClean="0"/>
            <a:t>IMPORTANTE</a:t>
          </a:r>
          <a:endParaRPr lang="es-ES" dirty="0"/>
        </a:p>
      </dgm:t>
    </dgm:pt>
    <dgm:pt modelId="{94D293CC-7E14-4C0B-913F-E4D002A27CA9}" type="parTrans" cxnId="{5C5D5EA9-BE9F-4DCF-A7ED-AB02ED74FAC7}">
      <dgm:prSet/>
      <dgm:spPr/>
      <dgm:t>
        <a:bodyPr/>
        <a:lstStyle/>
        <a:p>
          <a:endParaRPr lang="es-ES"/>
        </a:p>
      </dgm:t>
    </dgm:pt>
    <dgm:pt modelId="{161517E2-7885-4535-95D6-C181DBE67591}" type="sibTrans" cxnId="{5C5D5EA9-BE9F-4DCF-A7ED-AB02ED74FAC7}">
      <dgm:prSet/>
      <dgm:spPr/>
      <dgm:t>
        <a:bodyPr/>
        <a:lstStyle/>
        <a:p>
          <a:endParaRPr lang="es-ES"/>
        </a:p>
      </dgm:t>
    </dgm:pt>
    <dgm:pt modelId="{AE91592E-CD72-42DC-A946-43978ACF9270}">
      <dgm:prSet phldrT="[Texto]"/>
      <dgm:spPr/>
      <dgm:t>
        <a:bodyPr/>
        <a:lstStyle/>
        <a:p>
          <a:r>
            <a:rPr lang="es-EC" dirty="0" smtClean="0"/>
            <a:t>Mientras el Asegurado esté sirviendo en las Fuerzas Armadas y/o Policiales de cualquier país o autoridad internacional, ya sea en tiempo de paz o de guerra.</a:t>
          </a:r>
          <a:endParaRPr lang="es-ES" dirty="0"/>
        </a:p>
      </dgm:t>
    </dgm:pt>
    <dgm:pt modelId="{651920F3-4790-4BC9-9C24-AE3204C7CBBE}" type="parTrans" cxnId="{83C68D5A-EF5E-4DDB-B03B-6B60F166E219}">
      <dgm:prSet/>
      <dgm:spPr/>
      <dgm:t>
        <a:bodyPr/>
        <a:lstStyle/>
        <a:p>
          <a:endParaRPr lang="es-ES"/>
        </a:p>
      </dgm:t>
    </dgm:pt>
    <dgm:pt modelId="{6594B57E-9D75-447B-B105-0FCF22F016C4}" type="sibTrans" cxnId="{83C68D5A-EF5E-4DDB-B03B-6B60F166E219}">
      <dgm:prSet/>
      <dgm:spPr/>
      <dgm:t>
        <a:bodyPr/>
        <a:lstStyle/>
        <a:p>
          <a:endParaRPr lang="es-ES"/>
        </a:p>
      </dgm:t>
    </dgm:pt>
    <dgm:pt modelId="{D9176F13-A03E-4FFD-920B-6FD240A609AF}">
      <dgm:prSet phldrT="[Texto]"/>
      <dgm:spPr/>
      <dgm:t>
        <a:bodyPr/>
        <a:lstStyle/>
        <a:p>
          <a:r>
            <a:rPr lang="es-EC" dirty="0" smtClean="0"/>
            <a:t>Empleo de fisión atómica o fuerza radioactiva.</a:t>
          </a:r>
        </a:p>
      </dgm:t>
    </dgm:pt>
    <dgm:pt modelId="{7E91A8F3-3B5D-49BD-93C3-8258F8797A59}" type="parTrans" cxnId="{56D2CD25-D8E7-4E32-90F5-BA0E34BE1D1A}">
      <dgm:prSet/>
      <dgm:spPr/>
      <dgm:t>
        <a:bodyPr/>
        <a:lstStyle/>
        <a:p>
          <a:endParaRPr lang="es-ES"/>
        </a:p>
      </dgm:t>
    </dgm:pt>
    <dgm:pt modelId="{CD0DE7D9-B4D4-421D-BA69-BDD4640107ED}" type="sibTrans" cxnId="{56D2CD25-D8E7-4E32-90F5-BA0E34BE1D1A}">
      <dgm:prSet/>
      <dgm:spPr/>
      <dgm:t>
        <a:bodyPr/>
        <a:lstStyle/>
        <a:p>
          <a:endParaRPr lang="es-ES"/>
        </a:p>
      </dgm:t>
    </dgm:pt>
    <dgm:pt modelId="{13761997-BE89-4047-BB8C-B58EF785B1AA}">
      <dgm:prSet phldrT="[Texto]"/>
      <dgm:spPr/>
      <dgm:t>
        <a:bodyPr/>
        <a:lstStyle/>
        <a:p>
          <a:r>
            <a:rPr lang="es-EC" dirty="0" smtClean="0"/>
            <a:t>Procesos médicos relacionados con el virus HIV o SIDA.</a:t>
          </a:r>
          <a:endParaRPr lang="es-ES" dirty="0"/>
        </a:p>
      </dgm:t>
    </dgm:pt>
    <dgm:pt modelId="{E87E67AE-263E-46C0-B507-06E13B7AD1EC}" type="parTrans" cxnId="{E993D65B-BAC1-4877-ACDF-75F904B13117}">
      <dgm:prSet/>
      <dgm:spPr/>
      <dgm:t>
        <a:bodyPr/>
        <a:lstStyle/>
        <a:p>
          <a:endParaRPr lang="es-ES"/>
        </a:p>
      </dgm:t>
    </dgm:pt>
    <dgm:pt modelId="{CE26BCF2-2984-44D5-A9A3-7DA2D37DA77F}" type="sibTrans" cxnId="{E993D65B-BAC1-4877-ACDF-75F904B13117}">
      <dgm:prSet/>
      <dgm:spPr/>
      <dgm:t>
        <a:bodyPr/>
        <a:lstStyle/>
        <a:p>
          <a:endParaRPr lang="es-ES"/>
        </a:p>
      </dgm:t>
    </dgm:pt>
    <dgm:pt modelId="{F2324A98-7E70-40C4-8380-7A626CCE43C9}">
      <dgm:prSet phldrT="[Texto]"/>
      <dgm:spPr/>
      <dgm:t>
        <a:bodyPr/>
        <a:lstStyle/>
        <a:p>
          <a:r>
            <a:rPr lang="en-US" dirty="0" smtClean="0"/>
            <a:t>Actos </a:t>
          </a:r>
          <a:r>
            <a:rPr lang="en-US" dirty="0" err="1" smtClean="0"/>
            <a:t>terroristas</a:t>
          </a:r>
          <a:r>
            <a:rPr lang="en-US" dirty="0" smtClean="0"/>
            <a:t>.</a:t>
          </a:r>
          <a:endParaRPr lang="es-EC" dirty="0" smtClean="0"/>
        </a:p>
      </dgm:t>
    </dgm:pt>
    <dgm:pt modelId="{49422655-C25E-4317-AFB2-949BD4DE3BBA}" type="parTrans" cxnId="{DDD1273F-8FBD-4AB9-9DCC-E097908D8AF1}">
      <dgm:prSet/>
      <dgm:spPr/>
      <dgm:t>
        <a:bodyPr/>
        <a:lstStyle/>
        <a:p>
          <a:endParaRPr lang="es-ES"/>
        </a:p>
      </dgm:t>
    </dgm:pt>
    <dgm:pt modelId="{62C04583-F36B-48E5-9676-025EBA83C749}" type="sibTrans" cxnId="{DDD1273F-8FBD-4AB9-9DCC-E097908D8AF1}">
      <dgm:prSet/>
      <dgm:spPr/>
      <dgm:t>
        <a:bodyPr/>
        <a:lstStyle/>
        <a:p>
          <a:endParaRPr lang="es-ES"/>
        </a:p>
      </dgm:t>
    </dgm:pt>
    <dgm:pt modelId="{166C3705-3767-4176-B548-D51F38686730}">
      <dgm:prSet phldrT="[Texto]"/>
      <dgm:spPr/>
      <dgm:t>
        <a:bodyPr/>
        <a:lstStyle/>
        <a:p>
          <a:r>
            <a:rPr lang="en-US" dirty="0" smtClean="0"/>
            <a:t>Alcohol y </a:t>
          </a:r>
          <a:r>
            <a:rPr lang="en-US" dirty="0" err="1" smtClean="0"/>
            <a:t>Drogas</a:t>
          </a:r>
          <a:r>
            <a:rPr lang="en-US" dirty="0" smtClean="0"/>
            <a:t>.</a:t>
          </a:r>
          <a:endParaRPr lang="es-ES" dirty="0"/>
        </a:p>
      </dgm:t>
    </dgm:pt>
    <dgm:pt modelId="{FF00BB28-A3A6-4542-9B8C-C2727F7C5348}" type="parTrans" cxnId="{E2FA908F-616E-4207-B252-38A9D862D6F8}">
      <dgm:prSet/>
      <dgm:spPr/>
      <dgm:t>
        <a:bodyPr/>
        <a:lstStyle/>
        <a:p>
          <a:endParaRPr lang="es-ES"/>
        </a:p>
      </dgm:t>
    </dgm:pt>
    <dgm:pt modelId="{CC8406E1-4C68-40DB-BEE3-9C5B8E7ABAB0}" type="sibTrans" cxnId="{E2FA908F-616E-4207-B252-38A9D862D6F8}">
      <dgm:prSet/>
      <dgm:spPr/>
      <dgm:t>
        <a:bodyPr/>
        <a:lstStyle/>
        <a:p>
          <a:endParaRPr lang="es-ES"/>
        </a:p>
      </dgm:t>
    </dgm:pt>
    <dgm:pt modelId="{366A17EE-C9B6-410D-878D-13ED7771C461}" type="pres">
      <dgm:prSet presAssocID="{81620A91-F0C2-4B5E-8AA2-F29FFE0AD2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07525DC-B0D4-4B7F-A95A-327AC0C3CE13}" type="pres">
      <dgm:prSet presAssocID="{E03ED32B-DC68-4F43-8FE9-09EE411D94AE}" presName="thickLine" presStyleLbl="alignNode1" presStyleIdx="0" presStyleCnt="1"/>
      <dgm:spPr/>
    </dgm:pt>
    <dgm:pt modelId="{DAC0D5E0-89D1-460B-9D4D-E35EAF0B4BFC}" type="pres">
      <dgm:prSet presAssocID="{E03ED32B-DC68-4F43-8FE9-09EE411D94AE}" presName="horz1" presStyleCnt="0"/>
      <dgm:spPr/>
    </dgm:pt>
    <dgm:pt modelId="{D7ABCE41-F9B0-4161-B3D0-70DCF52B3CA8}" type="pres">
      <dgm:prSet presAssocID="{E03ED32B-DC68-4F43-8FE9-09EE411D94AE}" presName="tx1" presStyleLbl="revTx" presStyleIdx="0" presStyleCnt="6"/>
      <dgm:spPr/>
      <dgm:t>
        <a:bodyPr/>
        <a:lstStyle/>
        <a:p>
          <a:endParaRPr lang="es-ES"/>
        </a:p>
      </dgm:t>
    </dgm:pt>
    <dgm:pt modelId="{6E8F02F0-A7AB-4F23-A3FE-70773D4ABEE3}" type="pres">
      <dgm:prSet presAssocID="{E03ED32B-DC68-4F43-8FE9-09EE411D94AE}" presName="vert1" presStyleCnt="0"/>
      <dgm:spPr/>
    </dgm:pt>
    <dgm:pt modelId="{22CFA856-D317-4CF9-94C3-F8E82E60D1BA}" type="pres">
      <dgm:prSet presAssocID="{AE91592E-CD72-42DC-A946-43978ACF9270}" presName="vertSpace2a" presStyleCnt="0"/>
      <dgm:spPr/>
    </dgm:pt>
    <dgm:pt modelId="{2805E875-9CE1-4694-BE99-DB12575115CE}" type="pres">
      <dgm:prSet presAssocID="{AE91592E-CD72-42DC-A946-43978ACF9270}" presName="horz2" presStyleCnt="0"/>
      <dgm:spPr/>
    </dgm:pt>
    <dgm:pt modelId="{8D6830C5-D096-4D4C-B880-5684324B596F}" type="pres">
      <dgm:prSet presAssocID="{AE91592E-CD72-42DC-A946-43978ACF9270}" presName="horzSpace2" presStyleCnt="0"/>
      <dgm:spPr/>
    </dgm:pt>
    <dgm:pt modelId="{5EC428E4-8FD6-4318-84D3-7A208B73DDF5}" type="pres">
      <dgm:prSet presAssocID="{AE91592E-CD72-42DC-A946-43978ACF9270}" presName="tx2" presStyleLbl="revTx" presStyleIdx="1" presStyleCnt="6"/>
      <dgm:spPr/>
      <dgm:t>
        <a:bodyPr/>
        <a:lstStyle/>
        <a:p>
          <a:endParaRPr lang="es-ES"/>
        </a:p>
      </dgm:t>
    </dgm:pt>
    <dgm:pt modelId="{081AECEB-5EF3-49ED-A797-98EA4383F53B}" type="pres">
      <dgm:prSet presAssocID="{AE91592E-CD72-42DC-A946-43978ACF9270}" presName="vert2" presStyleCnt="0"/>
      <dgm:spPr/>
    </dgm:pt>
    <dgm:pt modelId="{19152E42-71C4-4829-AA07-9D4E083ACD4A}" type="pres">
      <dgm:prSet presAssocID="{AE91592E-CD72-42DC-A946-43978ACF9270}" presName="thinLine2b" presStyleLbl="callout" presStyleIdx="0" presStyleCnt="5"/>
      <dgm:spPr/>
    </dgm:pt>
    <dgm:pt modelId="{75ED07AC-52CA-40A5-A8D7-12BA53EAF457}" type="pres">
      <dgm:prSet presAssocID="{AE91592E-CD72-42DC-A946-43978ACF9270}" presName="vertSpace2b" presStyleCnt="0"/>
      <dgm:spPr/>
    </dgm:pt>
    <dgm:pt modelId="{90AC3A8E-EE63-4D12-8358-219057866994}" type="pres">
      <dgm:prSet presAssocID="{D9176F13-A03E-4FFD-920B-6FD240A609AF}" presName="horz2" presStyleCnt="0"/>
      <dgm:spPr/>
    </dgm:pt>
    <dgm:pt modelId="{03694C3B-B5AC-4B69-8B87-29EAAA67DC51}" type="pres">
      <dgm:prSet presAssocID="{D9176F13-A03E-4FFD-920B-6FD240A609AF}" presName="horzSpace2" presStyleCnt="0"/>
      <dgm:spPr/>
    </dgm:pt>
    <dgm:pt modelId="{09EDAC71-BC87-47CF-A083-839982C6C7CE}" type="pres">
      <dgm:prSet presAssocID="{D9176F13-A03E-4FFD-920B-6FD240A609AF}" presName="tx2" presStyleLbl="revTx" presStyleIdx="2" presStyleCnt="6"/>
      <dgm:spPr/>
      <dgm:t>
        <a:bodyPr/>
        <a:lstStyle/>
        <a:p>
          <a:endParaRPr lang="es-ES"/>
        </a:p>
      </dgm:t>
    </dgm:pt>
    <dgm:pt modelId="{9F1DFBD8-9459-4290-B50B-C7A5AC39BA10}" type="pres">
      <dgm:prSet presAssocID="{D9176F13-A03E-4FFD-920B-6FD240A609AF}" presName="vert2" presStyleCnt="0"/>
      <dgm:spPr/>
    </dgm:pt>
    <dgm:pt modelId="{4BF389D1-673C-43AB-B55C-51BFBF2BD460}" type="pres">
      <dgm:prSet presAssocID="{D9176F13-A03E-4FFD-920B-6FD240A609AF}" presName="thinLine2b" presStyleLbl="callout" presStyleIdx="1" presStyleCnt="5"/>
      <dgm:spPr/>
    </dgm:pt>
    <dgm:pt modelId="{8D59B2D1-406E-4809-908A-1D4791290B57}" type="pres">
      <dgm:prSet presAssocID="{D9176F13-A03E-4FFD-920B-6FD240A609AF}" presName="vertSpace2b" presStyleCnt="0"/>
      <dgm:spPr/>
    </dgm:pt>
    <dgm:pt modelId="{2D6C2FC4-C0D4-44D9-AB63-7CC700C5ED1E}" type="pres">
      <dgm:prSet presAssocID="{13761997-BE89-4047-BB8C-B58EF785B1AA}" presName="horz2" presStyleCnt="0"/>
      <dgm:spPr/>
    </dgm:pt>
    <dgm:pt modelId="{0E458467-5559-49CF-A645-B42BC63BA5EE}" type="pres">
      <dgm:prSet presAssocID="{13761997-BE89-4047-BB8C-B58EF785B1AA}" presName="horzSpace2" presStyleCnt="0"/>
      <dgm:spPr/>
    </dgm:pt>
    <dgm:pt modelId="{EF08F243-B660-4912-B97D-ED300DC43034}" type="pres">
      <dgm:prSet presAssocID="{13761997-BE89-4047-BB8C-B58EF785B1AA}" presName="tx2" presStyleLbl="revTx" presStyleIdx="3" presStyleCnt="6"/>
      <dgm:spPr/>
      <dgm:t>
        <a:bodyPr/>
        <a:lstStyle/>
        <a:p>
          <a:endParaRPr lang="es-ES"/>
        </a:p>
      </dgm:t>
    </dgm:pt>
    <dgm:pt modelId="{E10D4DC5-DA1E-4233-A3FC-CC48386C548C}" type="pres">
      <dgm:prSet presAssocID="{13761997-BE89-4047-BB8C-B58EF785B1AA}" presName="vert2" presStyleCnt="0"/>
      <dgm:spPr/>
    </dgm:pt>
    <dgm:pt modelId="{98D7DBC3-0F25-43E2-A7F6-CA3D9F054ABC}" type="pres">
      <dgm:prSet presAssocID="{13761997-BE89-4047-BB8C-B58EF785B1AA}" presName="thinLine2b" presStyleLbl="callout" presStyleIdx="2" presStyleCnt="5"/>
      <dgm:spPr/>
    </dgm:pt>
    <dgm:pt modelId="{CC0FB00A-F53D-4C12-9387-887A66736F7D}" type="pres">
      <dgm:prSet presAssocID="{13761997-BE89-4047-BB8C-B58EF785B1AA}" presName="vertSpace2b" presStyleCnt="0"/>
      <dgm:spPr/>
    </dgm:pt>
    <dgm:pt modelId="{C08E6860-C2CC-431D-8D91-0D7997D2B969}" type="pres">
      <dgm:prSet presAssocID="{F2324A98-7E70-40C4-8380-7A626CCE43C9}" presName="horz2" presStyleCnt="0"/>
      <dgm:spPr/>
    </dgm:pt>
    <dgm:pt modelId="{54571E42-7B0C-41C3-9ED8-B13555F3266F}" type="pres">
      <dgm:prSet presAssocID="{F2324A98-7E70-40C4-8380-7A626CCE43C9}" presName="horzSpace2" presStyleCnt="0"/>
      <dgm:spPr/>
    </dgm:pt>
    <dgm:pt modelId="{86938C1B-4A8F-4B98-902B-AC4824989530}" type="pres">
      <dgm:prSet presAssocID="{F2324A98-7E70-40C4-8380-7A626CCE43C9}" presName="tx2" presStyleLbl="revTx" presStyleIdx="4" presStyleCnt="6"/>
      <dgm:spPr/>
      <dgm:t>
        <a:bodyPr/>
        <a:lstStyle/>
        <a:p>
          <a:endParaRPr lang="es-ES"/>
        </a:p>
      </dgm:t>
    </dgm:pt>
    <dgm:pt modelId="{121B3A28-9A43-43B0-8055-CBA49E5B679B}" type="pres">
      <dgm:prSet presAssocID="{F2324A98-7E70-40C4-8380-7A626CCE43C9}" presName="vert2" presStyleCnt="0"/>
      <dgm:spPr/>
    </dgm:pt>
    <dgm:pt modelId="{8A02B017-092B-4F03-A8AD-764228C3177E}" type="pres">
      <dgm:prSet presAssocID="{F2324A98-7E70-40C4-8380-7A626CCE43C9}" presName="thinLine2b" presStyleLbl="callout" presStyleIdx="3" presStyleCnt="5"/>
      <dgm:spPr/>
    </dgm:pt>
    <dgm:pt modelId="{FFA45F2F-6942-4F88-87ED-498CF48FC20D}" type="pres">
      <dgm:prSet presAssocID="{F2324A98-7E70-40C4-8380-7A626CCE43C9}" presName="vertSpace2b" presStyleCnt="0"/>
      <dgm:spPr/>
    </dgm:pt>
    <dgm:pt modelId="{8CA38D5D-2364-463D-AA56-589FA6764314}" type="pres">
      <dgm:prSet presAssocID="{166C3705-3767-4176-B548-D51F38686730}" presName="horz2" presStyleCnt="0"/>
      <dgm:spPr/>
    </dgm:pt>
    <dgm:pt modelId="{49DC001B-B722-4049-8223-0CE4B656CB07}" type="pres">
      <dgm:prSet presAssocID="{166C3705-3767-4176-B548-D51F38686730}" presName="horzSpace2" presStyleCnt="0"/>
      <dgm:spPr/>
    </dgm:pt>
    <dgm:pt modelId="{7790CB7F-265C-48B4-B043-E340D2C6716E}" type="pres">
      <dgm:prSet presAssocID="{166C3705-3767-4176-B548-D51F38686730}" presName="tx2" presStyleLbl="revTx" presStyleIdx="5" presStyleCnt="6"/>
      <dgm:spPr/>
      <dgm:t>
        <a:bodyPr/>
        <a:lstStyle/>
        <a:p>
          <a:endParaRPr lang="es-ES"/>
        </a:p>
      </dgm:t>
    </dgm:pt>
    <dgm:pt modelId="{EB665DF6-307E-413F-9F85-5B30AB8FC5AD}" type="pres">
      <dgm:prSet presAssocID="{166C3705-3767-4176-B548-D51F38686730}" presName="vert2" presStyleCnt="0"/>
      <dgm:spPr/>
    </dgm:pt>
    <dgm:pt modelId="{8585C095-B1ED-4C28-AD51-3F0FF5642F2E}" type="pres">
      <dgm:prSet presAssocID="{166C3705-3767-4176-B548-D51F38686730}" presName="thinLine2b" presStyleLbl="callout" presStyleIdx="4" presStyleCnt="5"/>
      <dgm:spPr/>
    </dgm:pt>
    <dgm:pt modelId="{41329293-7510-490C-943E-F8CAEBE149F4}" type="pres">
      <dgm:prSet presAssocID="{166C3705-3767-4176-B548-D51F38686730}" presName="vertSpace2b" presStyleCnt="0"/>
      <dgm:spPr/>
    </dgm:pt>
  </dgm:ptLst>
  <dgm:cxnLst>
    <dgm:cxn modelId="{65AF4CDC-9A0E-4544-B65C-46A07367DFE5}" type="presOf" srcId="{13761997-BE89-4047-BB8C-B58EF785B1AA}" destId="{EF08F243-B660-4912-B97D-ED300DC43034}" srcOrd="0" destOrd="0" presId="urn:microsoft.com/office/officeart/2008/layout/LinedList"/>
    <dgm:cxn modelId="{83C68D5A-EF5E-4DDB-B03B-6B60F166E219}" srcId="{E03ED32B-DC68-4F43-8FE9-09EE411D94AE}" destId="{AE91592E-CD72-42DC-A946-43978ACF9270}" srcOrd="0" destOrd="0" parTransId="{651920F3-4790-4BC9-9C24-AE3204C7CBBE}" sibTransId="{6594B57E-9D75-447B-B105-0FCF22F016C4}"/>
    <dgm:cxn modelId="{B8306385-FB03-4A0F-B617-BF6A7CB777CE}" type="presOf" srcId="{F2324A98-7E70-40C4-8380-7A626CCE43C9}" destId="{86938C1B-4A8F-4B98-902B-AC4824989530}" srcOrd="0" destOrd="0" presId="urn:microsoft.com/office/officeart/2008/layout/LinedList"/>
    <dgm:cxn modelId="{9BBF59BE-CDA4-4585-972C-42D110A390B1}" type="presOf" srcId="{AE91592E-CD72-42DC-A946-43978ACF9270}" destId="{5EC428E4-8FD6-4318-84D3-7A208B73DDF5}" srcOrd="0" destOrd="0" presId="urn:microsoft.com/office/officeart/2008/layout/LinedList"/>
    <dgm:cxn modelId="{5C5D5EA9-BE9F-4DCF-A7ED-AB02ED74FAC7}" srcId="{81620A91-F0C2-4B5E-8AA2-F29FFE0AD200}" destId="{E03ED32B-DC68-4F43-8FE9-09EE411D94AE}" srcOrd="0" destOrd="0" parTransId="{94D293CC-7E14-4C0B-913F-E4D002A27CA9}" sibTransId="{161517E2-7885-4535-95D6-C181DBE67591}"/>
    <dgm:cxn modelId="{E2FA908F-616E-4207-B252-38A9D862D6F8}" srcId="{E03ED32B-DC68-4F43-8FE9-09EE411D94AE}" destId="{166C3705-3767-4176-B548-D51F38686730}" srcOrd="4" destOrd="0" parTransId="{FF00BB28-A3A6-4542-9B8C-C2727F7C5348}" sibTransId="{CC8406E1-4C68-40DB-BEE3-9C5B8E7ABAB0}"/>
    <dgm:cxn modelId="{E993D65B-BAC1-4877-ACDF-75F904B13117}" srcId="{E03ED32B-DC68-4F43-8FE9-09EE411D94AE}" destId="{13761997-BE89-4047-BB8C-B58EF785B1AA}" srcOrd="2" destOrd="0" parTransId="{E87E67AE-263E-46C0-B507-06E13B7AD1EC}" sibTransId="{CE26BCF2-2984-44D5-A9A3-7DA2D37DA77F}"/>
    <dgm:cxn modelId="{6BD208A5-BF69-4639-9A61-A255A71606C2}" type="presOf" srcId="{81620A91-F0C2-4B5E-8AA2-F29FFE0AD200}" destId="{366A17EE-C9B6-410D-878D-13ED7771C461}" srcOrd="0" destOrd="0" presId="urn:microsoft.com/office/officeart/2008/layout/LinedList"/>
    <dgm:cxn modelId="{C27E3883-CF12-44C9-B5E9-3F0AD9CF799C}" type="presOf" srcId="{E03ED32B-DC68-4F43-8FE9-09EE411D94AE}" destId="{D7ABCE41-F9B0-4161-B3D0-70DCF52B3CA8}" srcOrd="0" destOrd="0" presId="urn:microsoft.com/office/officeart/2008/layout/LinedList"/>
    <dgm:cxn modelId="{5ED8D224-166F-45BD-BF81-C61EA2C4AF19}" type="presOf" srcId="{166C3705-3767-4176-B548-D51F38686730}" destId="{7790CB7F-265C-48B4-B043-E340D2C6716E}" srcOrd="0" destOrd="0" presId="urn:microsoft.com/office/officeart/2008/layout/LinedList"/>
    <dgm:cxn modelId="{88359F0A-A0A4-4490-AA86-0D0B8286CC4A}" type="presOf" srcId="{D9176F13-A03E-4FFD-920B-6FD240A609AF}" destId="{09EDAC71-BC87-47CF-A083-839982C6C7CE}" srcOrd="0" destOrd="0" presId="urn:microsoft.com/office/officeart/2008/layout/LinedList"/>
    <dgm:cxn modelId="{56D2CD25-D8E7-4E32-90F5-BA0E34BE1D1A}" srcId="{E03ED32B-DC68-4F43-8FE9-09EE411D94AE}" destId="{D9176F13-A03E-4FFD-920B-6FD240A609AF}" srcOrd="1" destOrd="0" parTransId="{7E91A8F3-3B5D-49BD-93C3-8258F8797A59}" sibTransId="{CD0DE7D9-B4D4-421D-BA69-BDD4640107ED}"/>
    <dgm:cxn modelId="{DDD1273F-8FBD-4AB9-9DCC-E097908D8AF1}" srcId="{E03ED32B-DC68-4F43-8FE9-09EE411D94AE}" destId="{F2324A98-7E70-40C4-8380-7A626CCE43C9}" srcOrd="3" destOrd="0" parTransId="{49422655-C25E-4317-AFB2-949BD4DE3BBA}" sibTransId="{62C04583-F36B-48E5-9676-025EBA83C749}"/>
    <dgm:cxn modelId="{9A83E7E6-301B-4219-AD13-FDC83E606078}" type="presParOf" srcId="{366A17EE-C9B6-410D-878D-13ED7771C461}" destId="{F07525DC-B0D4-4B7F-A95A-327AC0C3CE13}" srcOrd="0" destOrd="0" presId="urn:microsoft.com/office/officeart/2008/layout/LinedList"/>
    <dgm:cxn modelId="{D354655D-BBF6-4728-AFA4-A22772E16209}" type="presParOf" srcId="{366A17EE-C9B6-410D-878D-13ED7771C461}" destId="{DAC0D5E0-89D1-460B-9D4D-E35EAF0B4BFC}" srcOrd="1" destOrd="0" presId="urn:microsoft.com/office/officeart/2008/layout/LinedList"/>
    <dgm:cxn modelId="{90F0C6E5-C4DD-4D4D-9365-4AA10F249537}" type="presParOf" srcId="{DAC0D5E0-89D1-460B-9D4D-E35EAF0B4BFC}" destId="{D7ABCE41-F9B0-4161-B3D0-70DCF52B3CA8}" srcOrd="0" destOrd="0" presId="urn:microsoft.com/office/officeart/2008/layout/LinedList"/>
    <dgm:cxn modelId="{C40F558B-B58C-4D76-B448-F779E332A4C6}" type="presParOf" srcId="{DAC0D5E0-89D1-460B-9D4D-E35EAF0B4BFC}" destId="{6E8F02F0-A7AB-4F23-A3FE-70773D4ABEE3}" srcOrd="1" destOrd="0" presId="urn:microsoft.com/office/officeart/2008/layout/LinedList"/>
    <dgm:cxn modelId="{4FA0D460-EA52-4DEC-B672-ACC265E92C4E}" type="presParOf" srcId="{6E8F02F0-A7AB-4F23-A3FE-70773D4ABEE3}" destId="{22CFA856-D317-4CF9-94C3-F8E82E60D1BA}" srcOrd="0" destOrd="0" presId="urn:microsoft.com/office/officeart/2008/layout/LinedList"/>
    <dgm:cxn modelId="{8CA73B5E-0DE9-4A25-B032-6508F6CF30BF}" type="presParOf" srcId="{6E8F02F0-A7AB-4F23-A3FE-70773D4ABEE3}" destId="{2805E875-9CE1-4694-BE99-DB12575115CE}" srcOrd="1" destOrd="0" presId="urn:microsoft.com/office/officeart/2008/layout/LinedList"/>
    <dgm:cxn modelId="{F4C6F186-2777-4BA1-B280-C905C393224F}" type="presParOf" srcId="{2805E875-9CE1-4694-BE99-DB12575115CE}" destId="{8D6830C5-D096-4D4C-B880-5684324B596F}" srcOrd="0" destOrd="0" presId="urn:microsoft.com/office/officeart/2008/layout/LinedList"/>
    <dgm:cxn modelId="{3CDF0FAA-5E35-4891-A6D5-2CE96BA1C839}" type="presParOf" srcId="{2805E875-9CE1-4694-BE99-DB12575115CE}" destId="{5EC428E4-8FD6-4318-84D3-7A208B73DDF5}" srcOrd="1" destOrd="0" presId="urn:microsoft.com/office/officeart/2008/layout/LinedList"/>
    <dgm:cxn modelId="{0042A29C-1309-4855-89C3-C674A9C41A1E}" type="presParOf" srcId="{2805E875-9CE1-4694-BE99-DB12575115CE}" destId="{081AECEB-5EF3-49ED-A797-98EA4383F53B}" srcOrd="2" destOrd="0" presId="urn:microsoft.com/office/officeart/2008/layout/LinedList"/>
    <dgm:cxn modelId="{8EF19071-B7F7-4805-BC3A-C29451622E00}" type="presParOf" srcId="{6E8F02F0-A7AB-4F23-A3FE-70773D4ABEE3}" destId="{19152E42-71C4-4829-AA07-9D4E083ACD4A}" srcOrd="2" destOrd="0" presId="urn:microsoft.com/office/officeart/2008/layout/LinedList"/>
    <dgm:cxn modelId="{3AB42B0C-FAF4-4775-8D8F-5115EDB97182}" type="presParOf" srcId="{6E8F02F0-A7AB-4F23-A3FE-70773D4ABEE3}" destId="{75ED07AC-52CA-40A5-A8D7-12BA53EAF457}" srcOrd="3" destOrd="0" presId="urn:microsoft.com/office/officeart/2008/layout/LinedList"/>
    <dgm:cxn modelId="{96133AD6-DFA7-4B61-992A-547173D0CF02}" type="presParOf" srcId="{6E8F02F0-A7AB-4F23-A3FE-70773D4ABEE3}" destId="{90AC3A8E-EE63-4D12-8358-219057866994}" srcOrd="4" destOrd="0" presId="urn:microsoft.com/office/officeart/2008/layout/LinedList"/>
    <dgm:cxn modelId="{E1F0E5E2-9818-400F-ADB7-D46DFE4DE539}" type="presParOf" srcId="{90AC3A8E-EE63-4D12-8358-219057866994}" destId="{03694C3B-B5AC-4B69-8B87-29EAAA67DC51}" srcOrd="0" destOrd="0" presId="urn:microsoft.com/office/officeart/2008/layout/LinedList"/>
    <dgm:cxn modelId="{2BA95336-1A6C-49CA-8CD0-8BCE564F32F8}" type="presParOf" srcId="{90AC3A8E-EE63-4D12-8358-219057866994}" destId="{09EDAC71-BC87-47CF-A083-839982C6C7CE}" srcOrd="1" destOrd="0" presId="urn:microsoft.com/office/officeart/2008/layout/LinedList"/>
    <dgm:cxn modelId="{693E7F2F-53DB-4DAE-860B-A1B4EB90C2FC}" type="presParOf" srcId="{90AC3A8E-EE63-4D12-8358-219057866994}" destId="{9F1DFBD8-9459-4290-B50B-C7A5AC39BA10}" srcOrd="2" destOrd="0" presId="urn:microsoft.com/office/officeart/2008/layout/LinedList"/>
    <dgm:cxn modelId="{F14A5AE4-162A-4C7D-ADD6-F0F8481DDFD8}" type="presParOf" srcId="{6E8F02F0-A7AB-4F23-A3FE-70773D4ABEE3}" destId="{4BF389D1-673C-43AB-B55C-51BFBF2BD460}" srcOrd="5" destOrd="0" presId="urn:microsoft.com/office/officeart/2008/layout/LinedList"/>
    <dgm:cxn modelId="{B4EDAF06-9B9E-49CA-8763-3EDEF901709B}" type="presParOf" srcId="{6E8F02F0-A7AB-4F23-A3FE-70773D4ABEE3}" destId="{8D59B2D1-406E-4809-908A-1D4791290B57}" srcOrd="6" destOrd="0" presId="urn:microsoft.com/office/officeart/2008/layout/LinedList"/>
    <dgm:cxn modelId="{2E549AC8-D17F-498E-95EB-6719483C6B59}" type="presParOf" srcId="{6E8F02F0-A7AB-4F23-A3FE-70773D4ABEE3}" destId="{2D6C2FC4-C0D4-44D9-AB63-7CC700C5ED1E}" srcOrd="7" destOrd="0" presId="urn:microsoft.com/office/officeart/2008/layout/LinedList"/>
    <dgm:cxn modelId="{A351654C-DB4C-4B7D-AB60-337578C016A1}" type="presParOf" srcId="{2D6C2FC4-C0D4-44D9-AB63-7CC700C5ED1E}" destId="{0E458467-5559-49CF-A645-B42BC63BA5EE}" srcOrd="0" destOrd="0" presId="urn:microsoft.com/office/officeart/2008/layout/LinedList"/>
    <dgm:cxn modelId="{E79A8174-40C7-44A0-A6A4-7A68E99F8255}" type="presParOf" srcId="{2D6C2FC4-C0D4-44D9-AB63-7CC700C5ED1E}" destId="{EF08F243-B660-4912-B97D-ED300DC43034}" srcOrd="1" destOrd="0" presId="urn:microsoft.com/office/officeart/2008/layout/LinedList"/>
    <dgm:cxn modelId="{084B274F-B80D-4EB6-95C3-D364A7B35133}" type="presParOf" srcId="{2D6C2FC4-C0D4-44D9-AB63-7CC700C5ED1E}" destId="{E10D4DC5-DA1E-4233-A3FC-CC48386C548C}" srcOrd="2" destOrd="0" presId="urn:microsoft.com/office/officeart/2008/layout/LinedList"/>
    <dgm:cxn modelId="{23EAFE8A-9E33-4F04-85A9-ADF5D1F67063}" type="presParOf" srcId="{6E8F02F0-A7AB-4F23-A3FE-70773D4ABEE3}" destId="{98D7DBC3-0F25-43E2-A7F6-CA3D9F054ABC}" srcOrd="8" destOrd="0" presId="urn:microsoft.com/office/officeart/2008/layout/LinedList"/>
    <dgm:cxn modelId="{5E2E098A-D137-4B45-BFCC-93BAD6022BFC}" type="presParOf" srcId="{6E8F02F0-A7AB-4F23-A3FE-70773D4ABEE3}" destId="{CC0FB00A-F53D-4C12-9387-887A66736F7D}" srcOrd="9" destOrd="0" presId="urn:microsoft.com/office/officeart/2008/layout/LinedList"/>
    <dgm:cxn modelId="{8F4ECD40-2907-4B57-85E6-2E8E808843E0}" type="presParOf" srcId="{6E8F02F0-A7AB-4F23-A3FE-70773D4ABEE3}" destId="{C08E6860-C2CC-431D-8D91-0D7997D2B969}" srcOrd="10" destOrd="0" presId="urn:microsoft.com/office/officeart/2008/layout/LinedList"/>
    <dgm:cxn modelId="{C935F6BF-4084-46C6-9FA6-5A691FCC0C86}" type="presParOf" srcId="{C08E6860-C2CC-431D-8D91-0D7997D2B969}" destId="{54571E42-7B0C-41C3-9ED8-B13555F3266F}" srcOrd="0" destOrd="0" presId="urn:microsoft.com/office/officeart/2008/layout/LinedList"/>
    <dgm:cxn modelId="{BC9F2635-1846-4BBC-A458-C369817C9845}" type="presParOf" srcId="{C08E6860-C2CC-431D-8D91-0D7997D2B969}" destId="{86938C1B-4A8F-4B98-902B-AC4824989530}" srcOrd="1" destOrd="0" presId="urn:microsoft.com/office/officeart/2008/layout/LinedList"/>
    <dgm:cxn modelId="{4590B6DE-65DC-4282-A934-1D44CCCF71A8}" type="presParOf" srcId="{C08E6860-C2CC-431D-8D91-0D7997D2B969}" destId="{121B3A28-9A43-43B0-8055-CBA49E5B679B}" srcOrd="2" destOrd="0" presId="urn:microsoft.com/office/officeart/2008/layout/LinedList"/>
    <dgm:cxn modelId="{E1F329C6-9058-4705-9819-CE0535D46EE9}" type="presParOf" srcId="{6E8F02F0-A7AB-4F23-A3FE-70773D4ABEE3}" destId="{8A02B017-092B-4F03-A8AD-764228C3177E}" srcOrd="11" destOrd="0" presId="urn:microsoft.com/office/officeart/2008/layout/LinedList"/>
    <dgm:cxn modelId="{0569301B-9658-4855-ADFB-60BD12C0ECC3}" type="presParOf" srcId="{6E8F02F0-A7AB-4F23-A3FE-70773D4ABEE3}" destId="{FFA45F2F-6942-4F88-87ED-498CF48FC20D}" srcOrd="12" destOrd="0" presId="urn:microsoft.com/office/officeart/2008/layout/LinedList"/>
    <dgm:cxn modelId="{DAFDC78A-AA2F-4B37-8EA1-E85BD19952AB}" type="presParOf" srcId="{6E8F02F0-A7AB-4F23-A3FE-70773D4ABEE3}" destId="{8CA38D5D-2364-463D-AA56-589FA6764314}" srcOrd="13" destOrd="0" presId="urn:microsoft.com/office/officeart/2008/layout/LinedList"/>
    <dgm:cxn modelId="{3606A415-9B1F-4371-AEA9-D4C10FCF1796}" type="presParOf" srcId="{8CA38D5D-2364-463D-AA56-589FA6764314}" destId="{49DC001B-B722-4049-8223-0CE4B656CB07}" srcOrd="0" destOrd="0" presId="urn:microsoft.com/office/officeart/2008/layout/LinedList"/>
    <dgm:cxn modelId="{E69ACC67-7893-4F4B-921C-CA79780893BD}" type="presParOf" srcId="{8CA38D5D-2364-463D-AA56-589FA6764314}" destId="{7790CB7F-265C-48B4-B043-E340D2C6716E}" srcOrd="1" destOrd="0" presId="urn:microsoft.com/office/officeart/2008/layout/LinedList"/>
    <dgm:cxn modelId="{69246BB3-426A-473C-B564-129848FA1861}" type="presParOf" srcId="{8CA38D5D-2364-463D-AA56-589FA6764314}" destId="{EB665DF6-307E-413F-9F85-5B30AB8FC5AD}" srcOrd="2" destOrd="0" presId="urn:microsoft.com/office/officeart/2008/layout/LinedList"/>
    <dgm:cxn modelId="{024E2102-4F37-43EE-80C6-57D6FBF8CE64}" type="presParOf" srcId="{6E8F02F0-A7AB-4F23-A3FE-70773D4ABEE3}" destId="{8585C095-B1ED-4C28-AD51-3F0FF5642F2E}" srcOrd="14" destOrd="0" presId="urn:microsoft.com/office/officeart/2008/layout/LinedList"/>
    <dgm:cxn modelId="{B594C06E-EF0E-49D4-8188-7CF4F5160D16}" type="presParOf" srcId="{6E8F02F0-A7AB-4F23-A3FE-70773D4ABEE3}" destId="{41329293-7510-490C-943E-F8CAEBE149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6804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360802" cy="4566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EXCLUSIVO</a:t>
          </a:r>
          <a:endParaRPr lang="es-ES" sz="2100" kern="1200" dirty="0"/>
        </a:p>
      </dsp:txBody>
      <dsp:txXfrm>
        <a:off x="0" y="0"/>
        <a:ext cx="1360802" cy="4566233"/>
      </dsp:txXfrm>
    </dsp:sp>
    <dsp:sp modelId="{5EC428E4-8FD6-4318-84D3-7A208B73DDF5}">
      <dsp:nvSpPr>
        <dsp:cNvPr id="0" name=""/>
        <dsp:cNvSpPr/>
      </dsp:nvSpPr>
      <dsp:spPr>
        <a:xfrm>
          <a:off x="1462862" y="43031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Contra todo tipo de accidente, las 24 horas del día, en cualquier parte del mundo, inclusive cuando viaje como pasajero en una aerolínea comercial.</a:t>
          </a:r>
          <a:endParaRPr lang="es-ES" sz="1700" kern="1200" dirty="0"/>
        </a:p>
      </dsp:txBody>
      <dsp:txXfrm>
        <a:off x="1462862" y="43031"/>
        <a:ext cx="5341150" cy="860627"/>
      </dsp:txXfrm>
    </dsp:sp>
    <dsp:sp modelId="{19152E42-71C4-4829-AA07-9D4E083ACD4A}">
      <dsp:nvSpPr>
        <dsp:cNvPr id="0" name=""/>
        <dsp:cNvSpPr/>
      </dsp:nvSpPr>
      <dsp:spPr>
        <a:xfrm>
          <a:off x="1360802" y="903659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462862" y="946690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Heridas</a:t>
          </a:r>
          <a:r>
            <a:rPr lang="en-US" altLang="es-EC" sz="1700" kern="1200" dirty="0" smtClean="0">
              <a:latin typeface="Arial" panose="020B0604020202020204" pitchFamily="34" charset="0"/>
            </a:rPr>
            <a:t> con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arma</a:t>
          </a:r>
          <a:r>
            <a:rPr lang="en-US" altLang="es-EC" sz="1700" kern="1200" dirty="0" smtClean="0">
              <a:latin typeface="Arial" panose="020B0604020202020204" pitchFamily="34" charset="0"/>
            </a:rPr>
            <a:t>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corto</a:t>
          </a:r>
          <a:r>
            <a:rPr lang="en-US" altLang="es-EC" sz="1700" kern="1200" dirty="0" smtClean="0">
              <a:latin typeface="Arial" panose="020B0604020202020204" pitchFamily="34" charset="0"/>
            </a:rPr>
            <a:t>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punzante</a:t>
          </a:r>
          <a:r>
            <a:rPr lang="en-US" altLang="es-EC" sz="1700" kern="1200" dirty="0" smtClean="0">
              <a:latin typeface="Arial" panose="020B0604020202020204" pitchFamily="34" charset="0"/>
            </a:rPr>
            <a:t>.</a:t>
          </a:r>
          <a:endParaRPr lang="es-ES" sz="1700" kern="1200" dirty="0"/>
        </a:p>
      </dsp:txBody>
      <dsp:txXfrm>
        <a:off x="1462862" y="946690"/>
        <a:ext cx="5341150" cy="860627"/>
      </dsp:txXfrm>
    </dsp:sp>
    <dsp:sp modelId="{4BF389D1-673C-43AB-B55C-51BFBF2BD460}">
      <dsp:nvSpPr>
        <dsp:cNvPr id="0" name=""/>
        <dsp:cNvSpPr/>
      </dsp:nvSpPr>
      <dsp:spPr>
        <a:xfrm>
          <a:off x="1360802" y="1807318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462862" y="1850349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Secuestro</a:t>
          </a:r>
          <a:r>
            <a:rPr lang="en-US" altLang="es-EC" sz="1700" kern="1200" dirty="0" smtClean="0">
              <a:latin typeface="Arial" panose="020B0604020202020204" pitchFamily="34" charset="0"/>
            </a:rPr>
            <a:t> Express.</a:t>
          </a:r>
          <a:endParaRPr lang="es-ES" sz="1700" kern="1200" dirty="0"/>
        </a:p>
      </dsp:txBody>
      <dsp:txXfrm>
        <a:off x="1462862" y="1850349"/>
        <a:ext cx="5341150" cy="860627"/>
      </dsp:txXfrm>
    </dsp:sp>
    <dsp:sp modelId="{98D7DBC3-0F25-43E2-A7F6-CA3D9F054ABC}">
      <dsp:nvSpPr>
        <dsp:cNvPr id="0" name=""/>
        <dsp:cNvSpPr/>
      </dsp:nvSpPr>
      <dsp:spPr>
        <a:xfrm>
          <a:off x="1360802" y="2710977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462862" y="2754009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Picaduras de insectos: (abejas, mosquitos, arañas, etc.) cubre las picaduras de insectos venenosos.</a:t>
          </a:r>
          <a:endParaRPr lang="es-ES" sz="1700" kern="1200" dirty="0"/>
        </a:p>
      </dsp:txBody>
      <dsp:txXfrm>
        <a:off x="1462862" y="2754009"/>
        <a:ext cx="5341150" cy="860627"/>
      </dsp:txXfrm>
    </dsp:sp>
    <dsp:sp modelId="{8A02B017-092B-4F03-A8AD-764228C3177E}">
      <dsp:nvSpPr>
        <dsp:cNvPr id="0" name=""/>
        <dsp:cNvSpPr/>
      </dsp:nvSpPr>
      <dsp:spPr>
        <a:xfrm>
          <a:off x="1360802" y="3614637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462862" y="3657668"/>
          <a:ext cx="5341150" cy="860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smtClean="0">
              <a:latin typeface="Arial" panose="020B0604020202020204" pitchFamily="34" charset="0"/>
            </a:rPr>
            <a:t>Mordeduras de animales (serpientes,  roedores, animales domésticos, etc.)</a:t>
          </a:r>
          <a:endParaRPr lang="es-ES" sz="1700" kern="1200" dirty="0"/>
        </a:p>
      </dsp:txBody>
      <dsp:txXfrm>
        <a:off x="1462862" y="3657668"/>
        <a:ext cx="5341150" cy="860627"/>
      </dsp:txXfrm>
    </dsp:sp>
    <dsp:sp modelId="{8585C095-B1ED-4C28-AD51-3F0FF5642F2E}">
      <dsp:nvSpPr>
        <dsp:cNvPr id="0" name=""/>
        <dsp:cNvSpPr/>
      </dsp:nvSpPr>
      <dsp:spPr>
        <a:xfrm>
          <a:off x="1360802" y="4518296"/>
          <a:ext cx="54432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3448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468963" cy="4545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EXCLUSIVO</a:t>
          </a:r>
          <a:endParaRPr lang="es-ES" sz="2200" kern="1200" dirty="0"/>
        </a:p>
      </dsp:txBody>
      <dsp:txXfrm>
        <a:off x="0" y="0"/>
        <a:ext cx="1468963" cy="4545802"/>
      </dsp:txXfrm>
    </dsp:sp>
    <dsp:sp modelId="{5EC428E4-8FD6-4318-84D3-7A208B73DDF5}">
      <dsp:nvSpPr>
        <dsp:cNvPr id="0" name=""/>
        <dsp:cNvSpPr/>
      </dsp:nvSpPr>
      <dsp:spPr>
        <a:xfrm>
          <a:off x="1579135" y="42838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Intoxicación por ingerir alimentos en mal estado.</a:t>
          </a:r>
          <a:endParaRPr lang="es-ES" sz="1700" kern="1200" dirty="0"/>
        </a:p>
      </dsp:txBody>
      <dsp:txXfrm>
        <a:off x="1579135" y="42838"/>
        <a:ext cx="5765681" cy="856777"/>
      </dsp:txXfrm>
    </dsp:sp>
    <dsp:sp modelId="{19152E42-71C4-4829-AA07-9D4E083ACD4A}">
      <dsp:nvSpPr>
        <dsp:cNvPr id="0" name=""/>
        <dsp:cNvSpPr/>
      </dsp:nvSpPr>
      <dsp:spPr>
        <a:xfrm>
          <a:off x="1468963" y="899615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579135" y="942454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Introducción de cuerpos y líquidos extraños en oídos, nariz y ojos.</a:t>
          </a:r>
        </a:p>
      </dsp:txBody>
      <dsp:txXfrm>
        <a:off x="1579135" y="942454"/>
        <a:ext cx="5765681" cy="856777"/>
      </dsp:txXfrm>
    </dsp:sp>
    <dsp:sp modelId="{4BF389D1-673C-43AB-B55C-51BFBF2BD460}">
      <dsp:nvSpPr>
        <dsp:cNvPr id="0" name=""/>
        <dsp:cNvSpPr/>
      </dsp:nvSpPr>
      <dsp:spPr>
        <a:xfrm>
          <a:off x="1468963" y="1799231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579135" y="1842070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s-EC" sz="1700" kern="1200" dirty="0" err="1" smtClean="0">
              <a:latin typeface="Arial" panose="020B0604020202020204" pitchFamily="34" charset="0"/>
            </a:rPr>
            <a:t>Inhalación</a:t>
          </a:r>
          <a:r>
            <a:rPr lang="en-US" altLang="es-EC" sz="1700" kern="1200" dirty="0" smtClean="0">
              <a:latin typeface="Arial" panose="020B0604020202020204" pitchFamily="34" charset="0"/>
            </a:rPr>
            <a:t> de gases </a:t>
          </a:r>
          <a:r>
            <a:rPr lang="en-US" altLang="es-EC" sz="1700" kern="1200" dirty="0" err="1" smtClean="0">
              <a:latin typeface="Arial" panose="020B0604020202020204" pitchFamily="34" charset="0"/>
            </a:rPr>
            <a:t>tóxicos</a:t>
          </a:r>
          <a:r>
            <a:rPr lang="en-US" altLang="es-EC" sz="1700" kern="1200" dirty="0" smtClean="0">
              <a:latin typeface="Arial" panose="020B0604020202020204" pitchFamily="34" charset="0"/>
            </a:rPr>
            <a:t>.</a:t>
          </a:r>
          <a:endParaRPr lang="es-ES" sz="1700" kern="1200" dirty="0"/>
        </a:p>
      </dsp:txBody>
      <dsp:txXfrm>
        <a:off x="1579135" y="1842070"/>
        <a:ext cx="5765681" cy="856777"/>
      </dsp:txXfrm>
    </dsp:sp>
    <dsp:sp modelId="{98D7DBC3-0F25-43E2-A7F6-CA3D9F054ABC}">
      <dsp:nvSpPr>
        <dsp:cNvPr id="0" name=""/>
        <dsp:cNvSpPr/>
      </dsp:nvSpPr>
      <dsp:spPr>
        <a:xfrm>
          <a:off x="1468963" y="2698847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579135" y="2741686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Fenómenos de la naturaleza como Terremoto, maremoto, temblor, erupción volcánica, inundación, colapso, hundimientos desplazamientos.</a:t>
          </a:r>
          <a:endParaRPr lang="es-ES" sz="1700" kern="1200" dirty="0"/>
        </a:p>
      </dsp:txBody>
      <dsp:txXfrm>
        <a:off x="1579135" y="2741686"/>
        <a:ext cx="5765681" cy="856777"/>
      </dsp:txXfrm>
    </dsp:sp>
    <dsp:sp modelId="{8A02B017-092B-4F03-A8AD-764228C3177E}">
      <dsp:nvSpPr>
        <dsp:cNvPr id="0" name=""/>
        <dsp:cNvSpPr/>
      </dsp:nvSpPr>
      <dsp:spPr>
        <a:xfrm>
          <a:off x="1468963" y="3598463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93CD3-0A95-4E7E-A93F-41BCA112A331}">
      <dsp:nvSpPr>
        <dsp:cNvPr id="0" name=""/>
        <dsp:cNvSpPr/>
      </dsp:nvSpPr>
      <dsp:spPr>
        <a:xfrm>
          <a:off x="1579135" y="3641302"/>
          <a:ext cx="5765681" cy="85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altLang="es-EC" sz="1700" kern="1200" dirty="0" smtClean="0">
              <a:latin typeface="Arial" panose="020B0604020202020204" pitchFamily="34" charset="0"/>
            </a:rPr>
            <a:t>Eventos catastróficos, tales como incendio, explosión, etc.</a:t>
          </a:r>
          <a:endParaRPr lang="es-ES" sz="1700" kern="1200" dirty="0"/>
        </a:p>
      </dsp:txBody>
      <dsp:txXfrm>
        <a:off x="1579135" y="3641302"/>
        <a:ext cx="5765681" cy="856777"/>
      </dsp:txXfrm>
    </dsp:sp>
    <dsp:sp modelId="{EC467D58-5C5C-4191-A2A8-AE59C4518022}">
      <dsp:nvSpPr>
        <dsp:cNvPr id="0" name=""/>
        <dsp:cNvSpPr/>
      </dsp:nvSpPr>
      <dsp:spPr>
        <a:xfrm>
          <a:off x="1468963" y="4498079"/>
          <a:ext cx="58758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540971" cy="48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Pérdida causada directa o indirectamente, total o parcialmente por:</a:t>
          </a:r>
          <a:endParaRPr lang="es-ES" sz="1700" kern="1200" dirty="0"/>
        </a:p>
      </dsp:txBody>
      <dsp:txXfrm>
        <a:off x="0" y="0"/>
        <a:ext cx="1540971" cy="4838687"/>
      </dsp:txXfrm>
    </dsp:sp>
    <dsp:sp modelId="{5EC428E4-8FD6-4318-84D3-7A208B73DDF5}">
      <dsp:nvSpPr>
        <dsp:cNvPr id="0" name=""/>
        <dsp:cNvSpPr/>
      </dsp:nvSpPr>
      <dsp:spPr>
        <a:xfrm>
          <a:off x="1656544" y="38097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Infecciones bacterianas (excepto infecciones piogénicas que se deriven de cortadura o herida accidental)</a:t>
          </a:r>
          <a:endParaRPr lang="es-ES" sz="2000" kern="1200" dirty="0"/>
        </a:p>
      </dsp:txBody>
      <dsp:txXfrm>
        <a:off x="1656544" y="38097"/>
        <a:ext cx="6048311" cy="761951"/>
      </dsp:txXfrm>
    </dsp:sp>
    <dsp:sp modelId="{19152E42-71C4-4829-AA07-9D4E083ACD4A}">
      <dsp:nvSpPr>
        <dsp:cNvPr id="0" name=""/>
        <dsp:cNvSpPr/>
      </dsp:nvSpPr>
      <dsp:spPr>
        <a:xfrm>
          <a:off x="1540971" y="800049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656544" y="838146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Cualquier otra clase de enfermedad.</a:t>
          </a:r>
        </a:p>
      </dsp:txBody>
      <dsp:txXfrm>
        <a:off x="1656544" y="838146"/>
        <a:ext cx="6048311" cy="761951"/>
      </dsp:txXfrm>
    </dsp:sp>
    <dsp:sp modelId="{4BF389D1-673C-43AB-B55C-51BFBF2BD460}">
      <dsp:nvSpPr>
        <dsp:cNvPr id="0" name=""/>
        <dsp:cNvSpPr/>
      </dsp:nvSpPr>
      <dsp:spPr>
        <a:xfrm>
          <a:off x="1540971" y="1600098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656544" y="1638195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Tratamiento médico o quirúrgico (excepto el que necesitare como consecuencia de un accidente).</a:t>
          </a:r>
          <a:endParaRPr lang="es-ES" sz="2000" kern="1200" dirty="0"/>
        </a:p>
      </dsp:txBody>
      <dsp:txXfrm>
        <a:off x="1656544" y="1638195"/>
        <a:ext cx="6048311" cy="761951"/>
      </dsp:txXfrm>
    </dsp:sp>
    <dsp:sp modelId="{98D7DBC3-0F25-43E2-A7F6-CA3D9F054ABC}">
      <dsp:nvSpPr>
        <dsp:cNvPr id="0" name=""/>
        <dsp:cNvSpPr/>
      </dsp:nvSpPr>
      <dsp:spPr>
        <a:xfrm>
          <a:off x="1540971" y="2400147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656544" y="2438245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Suicidio o tentativa de suicidio; (esté o no el Asegurado en su sano juicio)</a:t>
          </a:r>
          <a:endParaRPr lang="es-ES" sz="2000" kern="1200" dirty="0"/>
        </a:p>
      </dsp:txBody>
      <dsp:txXfrm>
        <a:off x="1656544" y="2438245"/>
        <a:ext cx="6048311" cy="761951"/>
      </dsp:txXfrm>
    </dsp:sp>
    <dsp:sp modelId="{8A02B017-092B-4F03-A8AD-764228C3177E}">
      <dsp:nvSpPr>
        <dsp:cNvPr id="0" name=""/>
        <dsp:cNvSpPr/>
      </dsp:nvSpPr>
      <dsp:spPr>
        <a:xfrm>
          <a:off x="1540971" y="3200196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656544" y="3238294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Ninguna lesión corporal que de lugar a la formación de una hernia.</a:t>
          </a:r>
          <a:endParaRPr lang="es-ES" sz="2000" kern="1200" dirty="0"/>
        </a:p>
      </dsp:txBody>
      <dsp:txXfrm>
        <a:off x="1656544" y="3238294"/>
        <a:ext cx="6048311" cy="761951"/>
      </dsp:txXfrm>
    </dsp:sp>
    <dsp:sp modelId="{8585C095-B1ED-4C28-AD51-3F0FF5642F2E}">
      <dsp:nvSpPr>
        <dsp:cNvPr id="0" name=""/>
        <dsp:cNvSpPr/>
      </dsp:nvSpPr>
      <dsp:spPr>
        <a:xfrm>
          <a:off x="1540971" y="4000245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D563B-2357-438D-BF80-B239E0BF62A8}">
      <dsp:nvSpPr>
        <dsp:cNvPr id="0" name=""/>
        <dsp:cNvSpPr/>
      </dsp:nvSpPr>
      <dsp:spPr>
        <a:xfrm>
          <a:off x="1656544" y="4038343"/>
          <a:ext cx="6048311" cy="761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Guerra, motín, conmoción civil  o actos afines.</a:t>
          </a:r>
          <a:endParaRPr lang="es-ES" sz="2000" kern="1200" dirty="0"/>
        </a:p>
      </dsp:txBody>
      <dsp:txXfrm>
        <a:off x="1656544" y="4038343"/>
        <a:ext cx="6048311" cy="761951"/>
      </dsp:txXfrm>
    </dsp:sp>
    <dsp:sp modelId="{8921E77B-1988-405A-AA80-A4F01D62AD80}">
      <dsp:nvSpPr>
        <dsp:cNvPr id="0" name=""/>
        <dsp:cNvSpPr/>
      </dsp:nvSpPr>
      <dsp:spPr>
        <a:xfrm>
          <a:off x="1540971" y="4800295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525DC-B0D4-4B7F-A95A-327AC0C3CE13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BCE41-F9B0-4161-B3D0-70DCF52B3CA8}">
      <dsp:nvSpPr>
        <dsp:cNvPr id="0" name=""/>
        <dsp:cNvSpPr/>
      </dsp:nvSpPr>
      <dsp:spPr>
        <a:xfrm>
          <a:off x="0" y="0"/>
          <a:ext cx="1540971" cy="483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IMPORTANTE</a:t>
          </a:r>
          <a:endParaRPr lang="es-ES" sz="2000" kern="1200" dirty="0"/>
        </a:p>
      </dsp:txBody>
      <dsp:txXfrm>
        <a:off x="0" y="0"/>
        <a:ext cx="1540971" cy="4838687"/>
      </dsp:txXfrm>
    </dsp:sp>
    <dsp:sp modelId="{5EC428E4-8FD6-4318-84D3-7A208B73DDF5}">
      <dsp:nvSpPr>
        <dsp:cNvPr id="0" name=""/>
        <dsp:cNvSpPr/>
      </dsp:nvSpPr>
      <dsp:spPr>
        <a:xfrm>
          <a:off x="1656544" y="45598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Mientras el Asegurado esté sirviendo en las Fuerzas Armadas y/o Policiales de cualquier país o autoridad internacional, ya sea en tiempo de paz o de guerra.</a:t>
          </a:r>
          <a:endParaRPr lang="es-ES" sz="1800" kern="1200" dirty="0"/>
        </a:p>
      </dsp:txBody>
      <dsp:txXfrm>
        <a:off x="1656544" y="45598"/>
        <a:ext cx="6048311" cy="911979"/>
      </dsp:txXfrm>
    </dsp:sp>
    <dsp:sp modelId="{19152E42-71C4-4829-AA07-9D4E083ACD4A}">
      <dsp:nvSpPr>
        <dsp:cNvPr id="0" name=""/>
        <dsp:cNvSpPr/>
      </dsp:nvSpPr>
      <dsp:spPr>
        <a:xfrm>
          <a:off x="1540971" y="957578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DAC71-BC87-47CF-A083-839982C6C7CE}">
      <dsp:nvSpPr>
        <dsp:cNvPr id="0" name=""/>
        <dsp:cNvSpPr/>
      </dsp:nvSpPr>
      <dsp:spPr>
        <a:xfrm>
          <a:off x="1656544" y="1003177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Empleo de fisión atómica o fuerza radioactiva.</a:t>
          </a:r>
        </a:p>
      </dsp:txBody>
      <dsp:txXfrm>
        <a:off x="1656544" y="1003177"/>
        <a:ext cx="6048311" cy="911979"/>
      </dsp:txXfrm>
    </dsp:sp>
    <dsp:sp modelId="{4BF389D1-673C-43AB-B55C-51BFBF2BD460}">
      <dsp:nvSpPr>
        <dsp:cNvPr id="0" name=""/>
        <dsp:cNvSpPr/>
      </dsp:nvSpPr>
      <dsp:spPr>
        <a:xfrm>
          <a:off x="1540971" y="1915156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243-B660-4912-B97D-ED300DC43034}">
      <dsp:nvSpPr>
        <dsp:cNvPr id="0" name=""/>
        <dsp:cNvSpPr/>
      </dsp:nvSpPr>
      <dsp:spPr>
        <a:xfrm>
          <a:off x="1656544" y="1960755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Procesos médicos relacionados con el virus HIV o SIDA.</a:t>
          </a:r>
          <a:endParaRPr lang="es-ES" sz="1800" kern="1200" dirty="0"/>
        </a:p>
      </dsp:txBody>
      <dsp:txXfrm>
        <a:off x="1656544" y="1960755"/>
        <a:ext cx="6048311" cy="911979"/>
      </dsp:txXfrm>
    </dsp:sp>
    <dsp:sp modelId="{98D7DBC3-0F25-43E2-A7F6-CA3D9F054ABC}">
      <dsp:nvSpPr>
        <dsp:cNvPr id="0" name=""/>
        <dsp:cNvSpPr/>
      </dsp:nvSpPr>
      <dsp:spPr>
        <a:xfrm>
          <a:off x="1540971" y="2872734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38C1B-4A8F-4B98-902B-AC4824989530}">
      <dsp:nvSpPr>
        <dsp:cNvPr id="0" name=""/>
        <dsp:cNvSpPr/>
      </dsp:nvSpPr>
      <dsp:spPr>
        <a:xfrm>
          <a:off x="1656544" y="2918333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Actos </a:t>
          </a:r>
          <a:r>
            <a:rPr lang="en-US" sz="1800" kern="1200" dirty="0" err="1" smtClean="0"/>
            <a:t>terroristas</a:t>
          </a:r>
          <a:r>
            <a:rPr lang="en-US" sz="1800" kern="1200" dirty="0" smtClean="0"/>
            <a:t>.</a:t>
          </a:r>
          <a:endParaRPr lang="es-EC" sz="1800" kern="1200" dirty="0" smtClean="0"/>
        </a:p>
      </dsp:txBody>
      <dsp:txXfrm>
        <a:off x="1656544" y="2918333"/>
        <a:ext cx="6048311" cy="911979"/>
      </dsp:txXfrm>
    </dsp:sp>
    <dsp:sp modelId="{8A02B017-092B-4F03-A8AD-764228C3177E}">
      <dsp:nvSpPr>
        <dsp:cNvPr id="0" name=""/>
        <dsp:cNvSpPr/>
      </dsp:nvSpPr>
      <dsp:spPr>
        <a:xfrm>
          <a:off x="1540971" y="3830312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0CB7F-265C-48B4-B043-E340D2C6716E}">
      <dsp:nvSpPr>
        <dsp:cNvPr id="0" name=""/>
        <dsp:cNvSpPr/>
      </dsp:nvSpPr>
      <dsp:spPr>
        <a:xfrm>
          <a:off x="1656544" y="3875911"/>
          <a:ext cx="6048311" cy="91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Alcohol y </a:t>
          </a:r>
          <a:r>
            <a:rPr lang="en-US" sz="1800" kern="1200" dirty="0" err="1" smtClean="0"/>
            <a:t>Drogas</a:t>
          </a:r>
          <a:r>
            <a:rPr lang="en-US" sz="1800" kern="1200" dirty="0" smtClean="0"/>
            <a:t>.</a:t>
          </a:r>
          <a:endParaRPr lang="es-ES" sz="1800" kern="1200" dirty="0"/>
        </a:p>
      </dsp:txBody>
      <dsp:txXfrm>
        <a:off x="1656544" y="3875911"/>
        <a:ext cx="6048311" cy="911979"/>
      </dsp:txXfrm>
    </dsp:sp>
    <dsp:sp modelId="{8585C095-B1ED-4C28-AD51-3F0FF5642F2E}">
      <dsp:nvSpPr>
        <dsp:cNvPr id="0" name=""/>
        <dsp:cNvSpPr/>
      </dsp:nvSpPr>
      <dsp:spPr>
        <a:xfrm>
          <a:off x="1540971" y="4787891"/>
          <a:ext cx="616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827BF7-1411-4630-B9DA-9702C720BBB7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11EB71-9237-4530-89F7-447A230BC2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70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96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082" y="4343144"/>
            <a:ext cx="5483837" cy="41150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775" tIns="46388" rIns="92775" bIns="4638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983E2-0C9E-4F55-97CF-E13B0A3BD07E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44AA4-00FF-4386-B747-842E9C3FAD29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223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8C9F3-59E1-434C-8794-51B85A6E588B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8054-B50C-4D50-AC24-20EB70B269B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956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8E7D-428C-4EAF-A010-1447669AEFAD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E6AEC-8399-44C0-A5CE-1F8CA467BDF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2840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Nivel de texto 1</a:t>
            </a:r>
          </a:p>
          <a:p>
            <a:pPr lvl="1">
              <a:defRPr sz="1800"/>
            </a:pPr>
            <a:r>
              <a:rPr sz="2200"/>
              <a:t>Nivel de texto 2</a:t>
            </a:r>
          </a:p>
          <a:p>
            <a:pPr lvl="2">
              <a:defRPr sz="1800"/>
            </a:pPr>
            <a:r>
              <a:rPr sz="2200"/>
              <a:t>Nivel de texto 3</a:t>
            </a:r>
          </a:p>
          <a:p>
            <a:pPr lvl="3">
              <a:defRPr sz="1800"/>
            </a:pPr>
            <a:r>
              <a:rPr sz="2200"/>
              <a:t>Nivel de texto 4</a:t>
            </a:r>
          </a:p>
          <a:p>
            <a:pPr lvl="4">
              <a:defRPr sz="1800"/>
            </a:pPr>
            <a:r>
              <a:rPr sz="2200"/>
              <a:t>Nivel de texto 5</a:t>
            </a:r>
          </a:p>
        </p:txBody>
      </p:sp>
    </p:spTree>
    <p:extLst>
      <p:ext uri="{BB962C8B-B14F-4D97-AF65-F5344CB8AC3E}">
        <p14:creationId xmlns:p14="http://schemas.microsoft.com/office/powerpoint/2010/main" val="3549747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E1CF-966F-45AA-A64A-2D39FCDE9DAD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CE46-70FD-40B8-BEB5-508D56429BA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77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B325-91CF-4B77-9BF0-38B5CC9C4E8B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81E-868D-4E3E-B7C2-E6E61E8A6F86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9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60640-3DA5-40B5-BFED-A20C7EDBCA98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573E-D216-4AC7-989A-AEEBBC05536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137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59A7-613E-4714-B48B-EBB340859986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DC6E-34FA-4BD8-8F6F-B13672C3B57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825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E71F-890E-41DC-80D3-1B8C2C70A16E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EE0A-D15A-4C69-90E7-E86D660BB15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69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3E23-1116-4A9B-B282-4949A38EBC2B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68A2-1ACB-4A52-AC54-967DAFF8632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291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9F02-AEAA-4CA0-A719-06E2B57723D9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8AFBF-999B-4B73-8A9B-AC8E38B3C99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40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CFAB-4FEC-4571-90F5-B1398CFDED59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3F6D-9381-4764-BB1C-464A5B54C12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467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F0A038-2F44-4FBF-BCAA-703EBBA85AD0}" type="datetimeFigureOut">
              <a:rPr lang="es-EC"/>
              <a:pPr>
                <a:defRPr/>
              </a:pPr>
              <a:t>25/3/2026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2E4521-933C-4E9F-A726-3BDFC274F1B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1.png"/><Relationship Id="rId7" Type="http://schemas.openxmlformats.org/officeDocument/2006/relationships/hyperlink" Target="mailto:amedica2@metroseguro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operaciones@metroseguros.c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3.gi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6.png"/><Relationship Id="rId2" Type="http://schemas.openxmlformats.org/officeDocument/2006/relationships/image" Target="../media/image4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18754" y="2337126"/>
            <a:ext cx="4980032" cy="869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</a:t>
            </a:r>
            <a:r>
              <a:rPr lang="es-PE" sz="3000" noProof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 Accidentes Personales</a:t>
            </a:r>
            <a:endParaRPr kumimoji="0" lang="es-PE" sz="3000" b="0" i="0" u="none" strike="noStrike" kern="1200" cap="none" spc="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4941168"/>
            <a:ext cx="74888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5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PE" sz="25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95" y="5235147"/>
            <a:ext cx="6175953" cy="1147515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89" y="770558"/>
            <a:ext cx="3817962" cy="10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8149" r="6249" b="29623"/>
          <a:stretch/>
        </p:blipFill>
        <p:spPr>
          <a:xfrm>
            <a:off x="2412526" y="3789040"/>
            <a:ext cx="4392489" cy="864096"/>
          </a:xfrm>
        </p:spPr>
      </p:pic>
    </p:spTree>
    <p:extLst>
      <p:ext uri="{BB962C8B-B14F-4D97-AF65-F5344CB8AC3E}">
        <p14:creationId xmlns:p14="http://schemas.microsoft.com/office/powerpoint/2010/main" val="24264024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1 Título"/>
          <p:cNvSpPr txBox="1">
            <a:spLocks/>
          </p:cNvSpPr>
          <p:nvPr/>
        </p:nvSpPr>
        <p:spPr bwMode="auto">
          <a:xfrm>
            <a:off x="9872" y="294854"/>
            <a:ext cx="1417700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IBARRA</a:t>
            </a:r>
            <a:endParaRPr lang="es-EC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889" y="1285802"/>
            <a:ext cx="1714648" cy="15009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9589" y="1700808"/>
            <a:ext cx="3141070" cy="647397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36271" y="3645024"/>
            <a:ext cx="2267744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LAGO AGRIO</a:t>
            </a:r>
            <a:endParaRPr lang="es-EC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892" b="33988"/>
          <a:stretch/>
        </p:blipFill>
        <p:spPr>
          <a:xfrm>
            <a:off x="1828869" y="4268568"/>
            <a:ext cx="1920720" cy="1097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013" y="4311352"/>
            <a:ext cx="2463259" cy="12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2195736" cy="519728"/>
          </a:xfrm>
        </p:spPr>
        <p:txBody>
          <a:bodyPr/>
          <a:lstStyle/>
          <a:p>
            <a:pPr algn="l"/>
            <a:r>
              <a:rPr lang="es-EC" sz="2800" dirty="0" smtClean="0"/>
              <a:t>LATACUNGA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8923" y="2971211"/>
            <a:ext cx="350279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MACHALA - QUEVEDO</a:t>
            </a:r>
            <a:endParaRPr lang="es-EC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8" t="23370" r="11843" b="11110"/>
          <a:stretch/>
        </p:blipFill>
        <p:spPr>
          <a:xfrm>
            <a:off x="395536" y="1094392"/>
            <a:ext cx="3024336" cy="9361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82" b="14079"/>
          <a:stretch/>
        </p:blipFill>
        <p:spPr>
          <a:xfrm>
            <a:off x="3788469" y="928290"/>
            <a:ext cx="2143125" cy="13681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60" b="16401"/>
          <a:stretch/>
        </p:blipFill>
        <p:spPr>
          <a:xfrm>
            <a:off x="395536" y="3862516"/>
            <a:ext cx="2195059" cy="14013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4898" y="3890245"/>
            <a:ext cx="1984170" cy="139188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7315" y="3617326"/>
            <a:ext cx="1783167" cy="17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3923928" cy="519728"/>
          </a:xfrm>
        </p:spPr>
        <p:txBody>
          <a:bodyPr/>
          <a:lstStyle/>
          <a:p>
            <a:pPr algn="l"/>
            <a:r>
              <a:rPr lang="es-EC" sz="2800" dirty="0" smtClean="0"/>
              <a:t>SALINAS – LA LIBERTAD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0" y="2581130"/>
            <a:ext cx="350279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SANTO DOMINGO</a:t>
            </a:r>
            <a:endParaRPr lang="es-EC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54" y="1036241"/>
            <a:ext cx="2459924" cy="1269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t="19772" b="19480"/>
          <a:stretch/>
        </p:blipFill>
        <p:spPr>
          <a:xfrm>
            <a:off x="4124761" y="1009481"/>
            <a:ext cx="2133600" cy="12961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4027" y="3322013"/>
            <a:ext cx="2117973" cy="849582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 bwMode="auto">
          <a:xfrm>
            <a:off x="107504" y="4396086"/>
            <a:ext cx="1417700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LOJA</a:t>
            </a:r>
            <a:endParaRPr lang="es-EC" sz="28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 t="36737" b="45579"/>
          <a:stretch/>
        </p:blipFill>
        <p:spPr>
          <a:xfrm>
            <a:off x="2041669" y="5133634"/>
            <a:ext cx="3800946" cy="67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95536" y="185953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UNA EMERGENCIA ACCIDENTAL CON CRÉDITO?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95536" y="1651098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Acudo a un hospital en convenio.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Recibo la atención.</a:t>
            </a:r>
          </a:p>
          <a:p>
            <a:endParaRPr lang="es-EC" sz="2000" dirty="0" smtClean="0"/>
          </a:p>
          <a:p>
            <a:r>
              <a:rPr lang="es-EC" sz="2000" dirty="0" smtClean="0"/>
              <a:t>4,- Me acerco a caja e indico que tengo el seguro con AIG.</a:t>
            </a:r>
          </a:p>
          <a:p>
            <a:endParaRPr lang="es-EC" sz="2000" dirty="0" smtClean="0"/>
          </a:p>
          <a:p>
            <a:r>
              <a:rPr lang="es-EC" sz="2000" dirty="0" smtClean="0"/>
              <a:t>5,- Recibo crédito hasta el límite máximo por accidente y se cancela </a:t>
            </a:r>
            <a:r>
              <a:rPr lang="es-EC" sz="2000" dirty="0" smtClean="0"/>
              <a:t>$40 </a:t>
            </a:r>
            <a:r>
              <a:rPr lang="es-EC" sz="2000" dirty="0" smtClean="0"/>
              <a:t>que corresponde al deducible.</a:t>
            </a:r>
            <a:endParaRPr lang="es-EC" sz="2000" dirty="0"/>
          </a:p>
        </p:txBody>
      </p:sp>
      <p:sp>
        <p:nvSpPr>
          <p:cNvPr id="4" name="Rectángulo 3"/>
          <p:cNvSpPr/>
          <p:nvPr/>
        </p:nvSpPr>
        <p:spPr>
          <a:xfrm rot="470907">
            <a:off x="6017576" y="1408874"/>
            <a:ext cx="1765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24 horas</a:t>
            </a:r>
            <a:endParaRPr lang="es-ES" sz="3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378349" y="5181351"/>
            <a:ext cx="1896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</a:t>
            </a: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1,2</a:t>
            </a:r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290" name="Picture 2" descr="https://4.bp.blogspot.com/-nV7VtcJy-9w/WfPTj8-qVSI/AAAAAAAAAGU/eBEtfoOywx0cLH0sGDcRjXhZ6BBCzINUQCLcBGAs/s1600/golp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07" y="3791960"/>
            <a:ext cx="11334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8097048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50800" y="52307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UNA EMERGENCIA ACCIDENTAL BAJO REEMBOLSO?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57788" y="1611104"/>
            <a:ext cx="7814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Acudo al hospital más cercano.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Recibo la atención, entrego el formulario de AIG para el reembolso.</a:t>
            </a:r>
          </a:p>
          <a:p>
            <a:endParaRPr lang="es-EC" sz="2000" dirty="0" smtClean="0"/>
          </a:p>
          <a:p>
            <a:r>
              <a:rPr lang="es-EC" sz="2000" dirty="0" smtClean="0"/>
              <a:t>4,- Me acerco a caja para cancelar el valor total de la atención y solicito la documentación de la atención recibida.</a:t>
            </a:r>
          </a:p>
          <a:p>
            <a:endParaRPr lang="es-EC" sz="2000" dirty="0" smtClean="0"/>
          </a:p>
          <a:p>
            <a:r>
              <a:rPr lang="es-EC" sz="2000" dirty="0" smtClean="0"/>
              <a:t>5,- Envío los documentos para reembolso a </a:t>
            </a:r>
            <a:r>
              <a:rPr lang="es-EC" sz="2000" dirty="0" smtClean="0">
                <a:hlinkClick r:id="rId6"/>
              </a:rPr>
              <a:t>operaciones@metroseguros.com</a:t>
            </a:r>
            <a:r>
              <a:rPr lang="es-EC" sz="2000" dirty="0" smtClean="0"/>
              <a:t> y </a:t>
            </a:r>
            <a:r>
              <a:rPr lang="es-EC" sz="2000" dirty="0" smtClean="0">
                <a:hlinkClick r:id="rId7"/>
              </a:rPr>
              <a:t>amedica2@metroseguros.com</a:t>
            </a:r>
            <a:r>
              <a:rPr lang="es-EC" sz="2000" dirty="0" smtClean="0"/>
              <a:t> </a:t>
            </a:r>
            <a:endParaRPr lang="es-EC" sz="2000" dirty="0"/>
          </a:p>
        </p:txBody>
      </p:sp>
      <p:pic>
        <p:nvPicPr>
          <p:cNvPr id="15362" name="Picture 2" descr="CAIDA 001 ˇ DIBUJOS ANIMACIONES IMAGENES FOTOS PREVENCION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825265"/>
            <a:ext cx="1220044" cy="14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0 CuadroTexto"/>
          <p:cNvSpPr txBox="1"/>
          <p:nvPr/>
        </p:nvSpPr>
        <p:spPr>
          <a:xfrm>
            <a:off x="1115616" y="6185647"/>
            <a:ext cx="64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400" dirty="0"/>
              <a:t>Después de </a:t>
            </a:r>
            <a:r>
              <a:rPr lang="es-EC" sz="1400" dirty="0" smtClean="0"/>
              <a:t>5 días laborables se dará la respuesta de los documentos enviados.</a:t>
            </a:r>
            <a:endParaRPr lang="es-EC" sz="1400" dirty="0"/>
          </a:p>
        </p:txBody>
      </p:sp>
      <p:pic>
        <p:nvPicPr>
          <p:cNvPr id="16" name="Imagen 15" descr="Archivo:AIG logo.svg - Wikipedia, la enciclopedia libr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74257" y="241863"/>
            <a:ext cx="6409432" cy="1143000"/>
          </a:xfrm>
        </p:spPr>
        <p:txBody>
          <a:bodyPr/>
          <a:lstStyle/>
          <a:p>
            <a:pPr algn="l"/>
            <a:r>
              <a:rPr lang="es-EC" sz="2600" dirty="0" smtClean="0"/>
              <a:t>QUE HACER EN CASO DE UN ACCIDENTE DE TRÁNSITO?</a:t>
            </a:r>
            <a:endParaRPr lang="es-EC" sz="2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1520" y="2094687"/>
            <a:ext cx="75608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/>
              <a:t>1,- Acudir a un hospital cercano.</a:t>
            </a:r>
          </a:p>
          <a:p>
            <a:endParaRPr lang="es-EC" sz="2000" dirty="0" smtClean="0"/>
          </a:p>
          <a:p>
            <a:r>
              <a:rPr lang="es-EC" sz="2000" dirty="0" smtClean="0"/>
              <a:t>2,- Ingreso por emergencia.</a:t>
            </a:r>
          </a:p>
          <a:p>
            <a:endParaRPr lang="es-EC" sz="2000" dirty="0" smtClean="0"/>
          </a:p>
          <a:p>
            <a:r>
              <a:rPr lang="es-EC" sz="2000" dirty="0" smtClean="0"/>
              <a:t>3,- Notifico que fue accidente de tránsito.</a:t>
            </a:r>
          </a:p>
          <a:p>
            <a:endParaRPr lang="es-EC" sz="2000" dirty="0" smtClean="0"/>
          </a:p>
          <a:p>
            <a:r>
              <a:rPr lang="es-EC" sz="2000" dirty="0" smtClean="0"/>
              <a:t>4,- Aplica la cobertura del SPPAT.</a:t>
            </a:r>
          </a:p>
          <a:p>
            <a:endParaRPr lang="es-EC" sz="2000" dirty="0" smtClean="0"/>
          </a:p>
          <a:p>
            <a:r>
              <a:rPr lang="es-EC" sz="2000" dirty="0" smtClean="0"/>
              <a:t>5,- Una vez supere la cobertura máxima del SPPAT, presento la liquidación y se activa el seguro privado.</a:t>
            </a:r>
            <a:endParaRPr lang="es-EC" sz="2000" dirty="0"/>
          </a:p>
        </p:txBody>
      </p:sp>
      <p:pic>
        <p:nvPicPr>
          <p:cNvPr id="28674" name="Picture 2" descr="▷ Choques y Accidentes de Coche: Imágenes Animadas, Gifs y Animaciones  ¡100% GRATIS!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347" y="4806618"/>
            <a:ext cx="18288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 rot="328391">
            <a:off x="5608360" y="1662897"/>
            <a:ext cx="18966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$ 3,000</a:t>
            </a:r>
            <a:endParaRPr lang="es-E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Imagen 12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0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6183861"/>
              </p:ext>
            </p:extLst>
          </p:nvPr>
        </p:nvGraphicFramePr>
        <p:xfrm>
          <a:off x="376217" y="1068581"/>
          <a:ext cx="7704856" cy="48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478" y="37139"/>
            <a:ext cx="2109511" cy="908191"/>
          </a:xfrm>
        </p:spPr>
        <p:txBody>
          <a:bodyPr/>
          <a:lstStyle/>
          <a:p>
            <a:pPr algn="l"/>
            <a:r>
              <a:rPr lang="es-EC" sz="2600" dirty="0" smtClean="0"/>
              <a:t>EXCLUSIONES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29785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8579927"/>
              </p:ext>
            </p:extLst>
          </p:nvPr>
        </p:nvGraphicFramePr>
        <p:xfrm>
          <a:off x="376217" y="1068581"/>
          <a:ext cx="7704856" cy="483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92478" y="37139"/>
            <a:ext cx="2109511" cy="908191"/>
          </a:xfrm>
        </p:spPr>
        <p:txBody>
          <a:bodyPr/>
          <a:lstStyle/>
          <a:p>
            <a:pPr algn="l"/>
            <a:r>
              <a:rPr lang="es-EC" sz="2600" dirty="0" smtClean="0"/>
              <a:t>EXCLUSIONES</a:t>
            </a:r>
            <a:endParaRPr lang="es-EC" sz="2600" dirty="0"/>
          </a:p>
        </p:txBody>
      </p:sp>
    </p:spTree>
    <p:extLst>
      <p:ext uri="{BB962C8B-B14F-4D97-AF65-F5344CB8AC3E}">
        <p14:creationId xmlns:p14="http://schemas.microsoft.com/office/powerpoint/2010/main" val="17263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23528" y="461768"/>
            <a:ext cx="6131024" cy="721719"/>
          </a:xfrm>
        </p:spPr>
        <p:txBody>
          <a:bodyPr/>
          <a:lstStyle/>
          <a:p>
            <a:pPr algn="l"/>
            <a:r>
              <a:rPr lang="es-EC" sz="2600" dirty="0" smtClean="0"/>
              <a:t>NOTIFICACIÓN DE SINIESTROS</a:t>
            </a:r>
            <a:endParaRPr lang="es-EC" sz="26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323528" y="1532376"/>
            <a:ext cx="8181059" cy="4061003"/>
            <a:chOff x="567404" y="1844877"/>
            <a:chExt cx="8181059" cy="4061003"/>
          </a:xfrm>
        </p:grpSpPr>
        <p:grpSp>
          <p:nvGrpSpPr>
            <p:cNvPr id="6" name="Grupo 5"/>
            <p:cNvGrpSpPr/>
            <p:nvPr/>
          </p:nvGrpSpPr>
          <p:grpSpPr>
            <a:xfrm>
              <a:off x="567404" y="1844877"/>
              <a:ext cx="8181059" cy="3119902"/>
              <a:chOff x="565505" y="1038447"/>
              <a:chExt cx="8181059" cy="3119902"/>
            </a:xfrm>
          </p:grpSpPr>
          <p:grpSp>
            <p:nvGrpSpPr>
              <p:cNvPr id="4" name="Grupo 3"/>
              <p:cNvGrpSpPr/>
              <p:nvPr/>
            </p:nvGrpSpPr>
            <p:grpSpPr>
              <a:xfrm>
                <a:off x="582310" y="2020534"/>
                <a:ext cx="8164254" cy="2137815"/>
                <a:chOff x="570506" y="2020534"/>
                <a:chExt cx="8164254" cy="2137815"/>
              </a:xfrm>
            </p:grpSpPr>
            <p:grpSp>
              <p:nvGrpSpPr>
                <p:cNvPr id="34" name="Grupo 33"/>
                <p:cNvGrpSpPr/>
                <p:nvPr/>
              </p:nvGrpSpPr>
              <p:grpSpPr>
                <a:xfrm>
                  <a:off x="570506" y="2020534"/>
                  <a:ext cx="8020239" cy="1941836"/>
                  <a:chOff x="409211" y="4086068"/>
                  <a:chExt cx="8020239" cy="1941836"/>
                </a:xfrm>
              </p:grpSpPr>
              <p:cxnSp>
                <p:nvCxnSpPr>
                  <p:cNvPr id="48" name="Conector recto de flecha 47"/>
                  <p:cNvCxnSpPr/>
                  <p:nvPr/>
                </p:nvCxnSpPr>
                <p:spPr>
                  <a:xfrm>
                    <a:off x="4180978" y="5768224"/>
                    <a:ext cx="1453467" cy="25968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" name="Grupo 37"/>
                  <p:cNvGrpSpPr/>
                  <p:nvPr/>
                </p:nvGrpSpPr>
                <p:grpSpPr>
                  <a:xfrm>
                    <a:off x="4180978" y="4690124"/>
                    <a:ext cx="4248472" cy="941922"/>
                    <a:chOff x="4152378" y="4819268"/>
                    <a:chExt cx="4248472" cy="941922"/>
                  </a:xfrm>
                </p:grpSpPr>
                <p:cxnSp>
                  <p:nvCxnSpPr>
                    <p:cNvPr id="43" name="Conector recto de flecha 42"/>
                    <p:cNvCxnSpPr/>
                    <p:nvPr/>
                  </p:nvCxnSpPr>
                  <p:spPr>
                    <a:xfrm flipV="1">
                      <a:off x="4152378" y="5641593"/>
                      <a:ext cx="1490642" cy="119597"/>
                    </a:xfrm>
                    <a:prstGeom prst="straightConnector1">
                      <a:avLst/>
                    </a:prstGeom>
                    <a:ln w="41275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Rectángulo redondeado 44"/>
                    <p:cNvSpPr/>
                    <p:nvPr/>
                  </p:nvSpPr>
                  <p:spPr>
                    <a:xfrm>
                      <a:off x="6038964" y="4819268"/>
                      <a:ext cx="2361886" cy="360040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FECHA DEL SINIESTRO</a:t>
                      </a:r>
                      <a:endParaRPr lang="es-EC" dirty="0"/>
                    </a:p>
                  </p:txBody>
                </p:sp>
              </p:grpSp>
              <p:grpSp>
                <p:nvGrpSpPr>
                  <p:cNvPr id="39" name="Grupo 38"/>
                  <p:cNvGrpSpPr/>
                  <p:nvPr/>
                </p:nvGrpSpPr>
                <p:grpSpPr>
                  <a:xfrm>
                    <a:off x="409211" y="4086068"/>
                    <a:ext cx="7876223" cy="1889742"/>
                    <a:chOff x="387097" y="4282328"/>
                    <a:chExt cx="7876223" cy="1889742"/>
                  </a:xfrm>
                </p:grpSpPr>
                <p:sp>
                  <p:nvSpPr>
                    <p:cNvPr id="40" name="Rectángulo redondeado 39"/>
                    <p:cNvSpPr/>
                    <p:nvPr/>
                  </p:nvSpPr>
                  <p:spPr>
                    <a:xfrm>
                      <a:off x="387097" y="5484543"/>
                      <a:ext cx="3451964" cy="687527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DETALLE:</a:t>
                      </a:r>
                      <a:endParaRPr lang="es-EC" dirty="0"/>
                    </a:p>
                  </p:txBody>
                </p:sp>
                <p:sp>
                  <p:nvSpPr>
                    <p:cNvPr id="41" name="Rectángulo redondeado 40"/>
                    <p:cNvSpPr/>
                    <p:nvPr/>
                  </p:nvSpPr>
                  <p:spPr>
                    <a:xfrm>
                      <a:off x="6031072" y="4282328"/>
                      <a:ext cx="2232248" cy="360040"/>
                    </a:xfrm>
                    <a:prstGeom prst="roundRect">
                      <a:avLst/>
                    </a:prstGeom>
                    <a:solidFill>
                      <a:srgbClr val="12184C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s-EC" dirty="0" smtClean="0"/>
                        <a:t>NOMBRE COMPLETO</a:t>
                      </a:r>
                      <a:endParaRPr lang="es-EC" dirty="0"/>
                    </a:p>
                  </p:txBody>
                </p:sp>
                <p:cxnSp>
                  <p:nvCxnSpPr>
                    <p:cNvPr id="42" name="Conector recto de flecha 41"/>
                    <p:cNvCxnSpPr/>
                    <p:nvPr/>
                  </p:nvCxnSpPr>
                  <p:spPr>
                    <a:xfrm flipV="1">
                      <a:off x="4117300" y="4753242"/>
                      <a:ext cx="1352086" cy="757760"/>
                    </a:xfrm>
                    <a:prstGeom prst="straightConnector1">
                      <a:avLst/>
                    </a:prstGeom>
                    <a:ln w="41275"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5" name="Rectángulo redondeado 54"/>
                <p:cNvSpPr/>
                <p:nvPr/>
              </p:nvSpPr>
              <p:spPr>
                <a:xfrm>
                  <a:off x="6227789" y="3798309"/>
                  <a:ext cx="2506971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LUGAR DE INCURRENCIA</a:t>
                  </a:r>
                  <a:endParaRPr lang="es-EC" dirty="0"/>
                </a:p>
              </p:txBody>
            </p:sp>
          </p:grpSp>
          <p:sp>
            <p:nvSpPr>
              <p:cNvPr id="56" name="Rectángulo redondeado 55"/>
              <p:cNvSpPr/>
              <p:nvPr/>
            </p:nvSpPr>
            <p:spPr>
              <a:xfrm>
                <a:off x="565505" y="1038447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POR CORREO ELECTRÓNICO</a:t>
                </a:r>
                <a:endParaRPr lang="es-EC" dirty="0"/>
              </a:p>
            </p:txBody>
          </p:sp>
          <p:sp>
            <p:nvSpPr>
              <p:cNvPr id="57" name="Rectángulo redondeado 56"/>
              <p:cNvSpPr/>
              <p:nvPr/>
            </p:nvSpPr>
            <p:spPr>
              <a:xfrm>
                <a:off x="6226285" y="1157077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30 DÍAS</a:t>
                </a:r>
                <a:endParaRPr lang="es-EC" dirty="0"/>
              </a:p>
            </p:txBody>
          </p:sp>
          <p:cxnSp>
            <p:nvCxnSpPr>
              <p:cNvPr id="58" name="Conector recto de flecha 57"/>
              <p:cNvCxnSpPr/>
              <p:nvPr/>
            </p:nvCxnSpPr>
            <p:spPr>
              <a:xfrm>
                <a:off x="4354077" y="1354796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ángulo redondeado 25"/>
            <p:cNvSpPr/>
            <p:nvPr/>
          </p:nvSpPr>
          <p:spPr>
            <a:xfrm>
              <a:off x="6248811" y="3986437"/>
              <a:ext cx="1563549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EVENTO</a:t>
              </a:r>
              <a:endParaRPr lang="es-EC" dirty="0"/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6228184" y="5160155"/>
              <a:ext cx="2520279" cy="745725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DETALLE: Especificación básica de lo sucedido</a:t>
              </a:r>
              <a:endParaRPr lang="es-EC" dirty="0"/>
            </a:p>
          </p:txBody>
        </p:sp>
        <p:cxnSp>
          <p:nvCxnSpPr>
            <p:cNvPr id="29" name="Conector recto de flecha 28"/>
            <p:cNvCxnSpPr/>
            <p:nvPr/>
          </p:nvCxnSpPr>
          <p:spPr>
            <a:xfrm flipV="1">
              <a:off x="4355976" y="3791060"/>
              <a:ext cx="1466239" cy="436463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de flecha 46"/>
            <p:cNvCxnSpPr/>
            <p:nvPr/>
          </p:nvCxnSpPr>
          <p:spPr>
            <a:xfrm>
              <a:off x="4344996" y="4675966"/>
              <a:ext cx="1464447" cy="686578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10 CuadroTexto"/>
          <p:cNvSpPr txBox="1"/>
          <p:nvPr/>
        </p:nvSpPr>
        <p:spPr>
          <a:xfrm>
            <a:off x="1115616" y="6185647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dirty="0"/>
              <a:t>Después de esto y de necesitarlo, se deberá completar el formulario, junto con los documentos necesarios. (siguiente hoja</a:t>
            </a:r>
            <a:r>
              <a:rPr lang="es-EC" sz="1200" dirty="0" smtClean="0"/>
              <a:t>)</a:t>
            </a:r>
            <a:endParaRPr lang="es-EC" sz="1200" dirty="0"/>
          </a:p>
        </p:txBody>
      </p:sp>
      <p:pic>
        <p:nvPicPr>
          <p:cNvPr id="50" name="Imagen 49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10 CuadroTexto"/>
          <p:cNvSpPr txBox="1"/>
          <p:nvPr/>
        </p:nvSpPr>
        <p:spPr>
          <a:xfrm>
            <a:off x="958424" y="2638119"/>
            <a:ext cx="2448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dirty="0" smtClean="0"/>
              <a:t>amedica2@metroseguros.com</a:t>
            </a:r>
            <a:endParaRPr lang="es-EC" sz="1200" dirty="0"/>
          </a:p>
        </p:txBody>
      </p:sp>
      <p:cxnSp>
        <p:nvCxnSpPr>
          <p:cNvPr id="52" name="Conector recto de flecha 51"/>
          <p:cNvCxnSpPr/>
          <p:nvPr/>
        </p:nvCxnSpPr>
        <p:spPr>
          <a:xfrm>
            <a:off x="2051720" y="2348880"/>
            <a:ext cx="0" cy="289239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07267" y="-45005"/>
            <a:ext cx="4978896" cy="1143000"/>
          </a:xfrm>
        </p:spPr>
        <p:txBody>
          <a:bodyPr/>
          <a:lstStyle/>
          <a:p>
            <a:pPr algn="l"/>
            <a:r>
              <a:rPr lang="es-EC" sz="2800" dirty="0" smtClean="0"/>
              <a:t>FORMULARIO PARA REEMBOLSO </a:t>
            </a:r>
            <a:endParaRPr lang="es-EC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pic>
        <p:nvPicPr>
          <p:cNvPr id="8" name="Imagen 7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6715" y="794387"/>
            <a:ext cx="3733800" cy="52292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99816" y="6240521"/>
            <a:ext cx="6000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altLang="es-EC" sz="1200" dirty="0">
                <a:latin typeface="Arial" panose="020B0604020202020204" pitchFamily="34" charset="0"/>
              </a:rPr>
              <a:t>https://www.aig.com.ec/content/dam/aig/lac/ecuador/documents/forms/aig_formulario_siniestros_accidentes_personales.pdf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77312" y="118289"/>
            <a:ext cx="4114800" cy="1143000"/>
          </a:xfrm>
        </p:spPr>
        <p:txBody>
          <a:bodyPr/>
          <a:lstStyle/>
          <a:p>
            <a:pPr algn="l"/>
            <a:r>
              <a:rPr lang="es-EC" sz="2600" dirty="0"/>
              <a:t>COBERTURAS PRINCIPALES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506939" y="1815419"/>
            <a:ext cx="7220768" cy="3228010"/>
            <a:chOff x="395535" y="1453956"/>
            <a:chExt cx="7220768" cy="3228010"/>
          </a:xfrm>
        </p:grpSpPr>
        <p:grpSp>
          <p:nvGrpSpPr>
            <p:cNvPr id="20" name="Grupo 19"/>
            <p:cNvGrpSpPr/>
            <p:nvPr/>
          </p:nvGrpSpPr>
          <p:grpSpPr>
            <a:xfrm>
              <a:off x="433928" y="1453956"/>
              <a:ext cx="7133808" cy="534884"/>
              <a:chOff x="433928" y="1570892"/>
              <a:chExt cx="7133808" cy="534884"/>
            </a:xfrm>
          </p:grpSpPr>
          <p:sp>
            <p:nvSpPr>
              <p:cNvPr id="16" name="Rectángulo redondeado 15"/>
              <p:cNvSpPr/>
              <p:nvPr/>
            </p:nvSpPr>
            <p:spPr>
              <a:xfrm>
                <a:off x="6055568" y="1658314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</a:t>
                </a:r>
                <a:r>
                  <a:rPr lang="es-EC" dirty="0"/>
                  <a:t>3</a:t>
                </a:r>
                <a:r>
                  <a:rPr lang="es-EC" dirty="0" smtClean="0"/>
                  <a:t>,000</a:t>
                </a:r>
                <a:endParaRPr lang="es-EC" dirty="0"/>
              </a:p>
            </p:txBody>
          </p:sp>
          <p:sp>
            <p:nvSpPr>
              <p:cNvPr id="18" name="Rectángulo redondeado 17"/>
              <p:cNvSpPr/>
              <p:nvPr/>
            </p:nvSpPr>
            <p:spPr>
              <a:xfrm>
                <a:off x="433928" y="1570892"/>
                <a:ext cx="3413573" cy="534884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MUERTE ACCIDENTAL</a:t>
                </a:r>
                <a:endParaRPr lang="es-EC" dirty="0"/>
              </a:p>
            </p:txBody>
          </p:sp>
          <p:cxnSp>
            <p:nvCxnSpPr>
              <p:cNvPr id="19" name="Conector recto de flecha 18"/>
              <p:cNvCxnSpPr/>
              <p:nvPr/>
            </p:nvCxnSpPr>
            <p:spPr>
              <a:xfrm>
                <a:off x="4283968" y="1838334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/>
            <p:cNvGrpSpPr/>
            <p:nvPr/>
          </p:nvGrpSpPr>
          <p:grpSpPr>
            <a:xfrm>
              <a:off x="406981" y="2132856"/>
              <a:ext cx="7180662" cy="887702"/>
              <a:chOff x="409128" y="2348880"/>
              <a:chExt cx="7180662" cy="887702"/>
            </a:xfrm>
          </p:grpSpPr>
          <p:sp>
            <p:nvSpPr>
              <p:cNvPr id="21" name="Rectángulo redondeado 20"/>
              <p:cNvSpPr/>
              <p:nvPr/>
            </p:nvSpPr>
            <p:spPr>
              <a:xfrm>
                <a:off x="409128" y="2348880"/>
                <a:ext cx="3440521" cy="887702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INCAPACIDAD TOTAL Y PERMANENTE</a:t>
                </a:r>
                <a:endParaRPr lang="es-EC" dirty="0"/>
              </a:p>
            </p:txBody>
          </p:sp>
          <p:sp>
            <p:nvSpPr>
              <p:cNvPr id="22" name="Rectángulo redondeado 21"/>
              <p:cNvSpPr/>
              <p:nvPr/>
            </p:nvSpPr>
            <p:spPr>
              <a:xfrm>
                <a:off x="6077622" y="269218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3" name="Conector recto de flecha 22"/>
              <p:cNvCxnSpPr/>
              <p:nvPr/>
            </p:nvCxnSpPr>
            <p:spPr>
              <a:xfrm>
                <a:off x="4296458" y="287220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395535" y="3236519"/>
              <a:ext cx="7198654" cy="552521"/>
              <a:chOff x="395535" y="3438318"/>
              <a:chExt cx="7198654" cy="55252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395535" y="3438318"/>
                <a:ext cx="3451965" cy="552521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DESMEMBRACIÓN ACCIDENTAL</a:t>
                </a:r>
                <a:endParaRPr lang="es-EC" dirty="0"/>
              </a:p>
            </p:txBody>
          </p:sp>
          <p:sp>
            <p:nvSpPr>
              <p:cNvPr id="25" name="Rectángulo redondeado 24"/>
              <p:cNvSpPr/>
              <p:nvPr/>
            </p:nvSpPr>
            <p:spPr>
              <a:xfrm>
                <a:off x="6082021" y="3574825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$ 3,000</a:t>
                </a:r>
                <a:endParaRPr lang="es-EC" dirty="0"/>
              </a:p>
            </p:txBody>
          </p:sp>
          <p:cxnSp>
            <p:nvCxnSpPr>
              <p:cNvPr id="29" name="Conector recto de flecha 28"/>
              <p:cNvCxnSpPr/>
              <p:nvPr/>
            </p:nvCxnSpPr>
            <p:spPr>
              <a:xfrm>
                <a:off x="4330447" y="3789040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o 34"/>
            <p:cNvGrpSpPr/>
            <p:nvPr/>
          </p:nvGrpSpPr>
          <p:grpSpPr>
            <a:xfrm>
              <a:off x="395536" y="3994439"/>
              <a:ext cx="7220767" cy="687527"/>
              <a:chOff x="373422" y="4190699"/>
              <a:chExt cx="7220767" cy="687527"/>
            </a:xfrm>
          </p:grpSpPr>
          <p:sp>
            <p:nvSpPr>
              <p:cNvPr id="27" name="Rectángulo redondeado 26"/>
              <p:cNvSpPr/>
              <p:nvPr/>
            </p:nvSpPr>
            <p:spPr>
              <a:xfrm>
                <a:off x="373422" y="4190699"/>
                <a:ext cx="3451964" cy="687527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GASTOS MÉDICOS POR ACCIDENTE</a:t>
                </a:r>
                <a:endParaRPr lang="es-EC" dirty="0"/>
              </a:p>
            </p:txBody>
          </p:sp>
          <p:sp>
            <p:nvSpPr>
              <p:cNvPr id="28" name="Rectángulo redondeado 27"/>
              <p:cNvSpPr/>
              <p:nvPr/>
            </p:nvSpPr>
            <p:spPr>
              <a:xfrm>
                <a:off x="6082021" y="4429871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$ 1,200</a:t>
                </a:r>
                <a:endParaRPr lang="es-EC" dirty="0"/>
              </a:p>
            </p:txBody>
          </p:sp>
          <p:cxnSp>
            <p:nvCxnSpPr>
              <p:cNvPr id="32" name="Conector recto de flecha 31"/>
              <p:cNvCxnSpPr/>
              <p:nvPr/>
            </p:nvCxnSpPr>
            <p:spPr>
              <a:xfrm>
                <a:off x="4272197" y="4609891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2" name="Imagen 41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336903" y="340041"/>
            <a:ext cx="6452965" cy="1143000"/>
          </a:xfrm>
        </p:spPr>
        <p:txBody>
          <a:bodyPr/>
          <a:lstStyle/>
          <a:p>
            <a:pPr algn="l"/>
            <a:r>
              <a:rPr lang="es-EC" sz="2800" dirty="0" smtClean="0"/>
              <a:t>Qué documentos debo presentar para un reembolso?</a:t>
            </a:r>
            <a:endParaRPr lang="es-EC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4758"/>
            <a:ext cx="840793" cy="855858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 bwMode="auto">
          <a:xfrm>
            <a:off x="323528" y="1700808"/>
            <a:ext cx="8190031" cy="385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Formulario de reclamo firmado y sellado por el </a:t>
            </a:r>
            <a:r>
              <a:rPr lang="es-EC" sz="2000" dirty="0" smtClean="0"/>
              <a:t>médico.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 smtClean="0"/>
              <a:t>Hoja A08 o de emergencia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Facturas originales en las que se detallan los servicios </a:t>
            </a:r>
            <a:r>
              <a:rPr lang="es-EC" sz="2000" dirty="0" smtClean="0"/>
              <a:t>recibidos.</a:t>
            </a:r>
          </a:p>
          <a:p>
            <a:pPr lvl="0" algn="l"/>
            <a:r>
              <a:rPr lang="es-EC" sz="2000" dirty="0" smtClean="0"/>
              <a:t>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s-EC" sz="2000" dirty="0" smtClean="0"/>
              <a:t>En </a:t>
            </a:r>
            <a:r>
              <a:rPr lang="es-EC" sz="2000" dirty="0"/>
              <a:t>caso de factura electrónica, favor imprimir el </a:t>
            </a:r>
            <a:r>
              <a:rPr lang="es-EC" sz="2000" dirty="0" smtClean="0"/>
              <a:t>PDF y </a:t>
            </a:r>
            <a:r>
              <a:rPr lang="es-EC" sz="2000" b="1" dirty="0" smtClean="0"/>
              <a:t>debe estar a nombre del titular scout o del representante legal en caso de menores de edad.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Recetas y pedidos de laboratorio, imagen, medicinas y cualquier procedimiento realizado</a:t>
            </a:r>
            <a:r>
              <a:rPr lang="es-EC" sz="2000" dirty="0" smtClean="0"/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C" sz="2000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EC" sz="2000" dirty="0"/>
              <a:t>Resultados de </a:t>
            </a:r>
            <a:r>
              <a:rPr lang="es-EC" sz="2000" dirty="0" smtClean="0"/>
              <a:t>exámenes.</a:t>
            </a:r>
          </a:p>
        </p:txBody>
      </p:sp>
      <p:pic>
        <p:nvPicPr>
          <p:cNvPr id="22536" name="Picture 8" descr="Doctor Med GIF - Doctor Med - Discover &amp; Share GIFs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29468"/>
            <a:ext cx="1413486" cy="141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0 CuadroTexto"/>
          <p:cNvSpPr txBox="1"/>
          <p:nvPr/>
        </p:nvSpPr>
        <p:spPr>
          <a:xfrm>
            <a:off x="1104319" y="6134333"/>
            <a:ext cx="505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400" dirty="0" smtClean="0"/>
              <a:t>Enviar los documentos: operaciones@metroseguros.com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2213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643FE60-9F4E-43E4-B784-FD3CAFC9B6C5}"/>
              </a:ext>
            </a:extLst>
          </p:cNvPr>
          <p:cNvGrpSpPr/>
          <p:nvPr/>
        </p:nvGrpSpPr>
        <p:grpSpPr>
          <a:xfrm>
            <a:off x="-36512" y="-315416"/>
            <a:ext cx="9217024" cy="7272808"/>
            <a:chOff x="-36512" y="-315416"/>
            <a:chExt cx="9217024" cy="7272808"/>
          </a:xfrm>
        </p:grpSpPr>
        <p:pic>
          <p:nvPicPr>
            <p:cNvPr id="6146" name="Picture 10" descr="Doctor_with_Patient_RG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8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" name="Picture 17" descr="Franja azul BMI-04.png"/>
            <p:cNvPicPr>
              <a:picLocks noChangeAspect="1"/>
            </p:cNvPicPr>
            <p:nvPr/>
          </p:nvPicPr>
          <p:blipFill>
            <a:blip r:embed="rId3" cstate="print"/>
            <a:srcRect l="5521"/>
            <a:stretch>
              <a:fillRect/>
            </a:stretch>
          </p:blipFill>
          <p:spPr bwMode="auto">
            <a:xfrm>
              <a:off x="-36512" y="3884830"/>
              <a:ext cx="5562600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2 CuadroTexto"/>
            <p:cNvSpPr txBox="1">
              <a:spLocks noChangeArrowheads="1"/>
            </p:cNvSpPr>
            <p:nvPr/>
          </p:nvSpPr>
          <p:spPr bwMode="auto">
            <a:xfrm>
              <a:off x="1093011" y="4100224"/>
              <a:ext cx="330355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C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GRACIAS</a:t>
              </a: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80C8D1D3-47EE-4504-BEC9-FF2DAF7EB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53944" y="-315416"/>
              <a:ext cx="2808312" cy="688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C47ABB0B-66C5-4882-B70A-CBBE4DC423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234980"/>
              <a:ext cx="9180512" cy="7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Users\Estefy\Pictures\metroseguros.jpg">
              <a:extLst>
                <a:ext uri="{FF2B5EF4-FFF2-40B4-BE49-F238E27FC236}">
                  <a16:creationId xmlns:a16="http://schemas.microsoft.com/office/drawing/2014/main" id="{6966A09D-8868-4172-9223-A5C049D54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572" r="25809" b="45454"/>
            <a:stretch>
              <a:fillRect/>
            </a:stretch>
          </p:blipFill>
          <p:spPr bwMode="auto">
            <a:xfrm>
              <a:off x="107504" y="6273563"/>
              <a:ext cx="860327" cy="645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39" y="630024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4090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3789040"/>
            <a:ext cx="4060304" cy="6746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sz="4000" b="1" dirty="0">
                <a:latin typeface="Freestyle Script" pitchFamily="66" charset="0"/>
              </a:rPr>
              <a:t>Seguridad y Confianza…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32856"/>
            <a:ext cx="73634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7747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2"/>
          <p:cNvGrpSpPr/>
          <p:nvPr/>
        </p:nvGrpSpPr>
        <p:grpSpPr>
          <a:xfrm>
            <a:off x="500743" y="1556792"/>
            <a:ext cx="7204102" cy="3812192"/>
            <a:chOff x="576540" y="868363"/>
            <a:chExt cx="7204102" cy="3812192"/>
          </a:xfrm>
        </p:grpSpPr>
        <p:grpSp>
          <p:nvGrpSpPr>
            <p:cNvPr id="11" name="Grupo 10"/>
            <p:cNvGrpSpPr/>
            <p:nvPr/>
          </p:nvGrpSpPr>
          <p:grpSpPr>
            <a:xfrm>
              <a:off x="576540" y="1901301"/>
              <a:ext cx="7188183" cy="2779254"/>
              <a:chOff x="433928" y="1453955"/>
              <a:chExt cx="7188183" cy="2779254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433928" y="1453955"/>
                <a:ext cx="7133808" cy="720675"/>
                <a:chOff x="433928" y="1570891"/>
                <a:chExt cx="7133808" cy="720675"/>
              </a:xfrm>
            </p:grpSpPr>
            <p:sp>
              <p:nvSpPr>
                <p:cNvPr id="30" name="Rectángulo redondeado 29"/>
                <p:cNvSpPr/>
                <p:nvPr/>
              </p:nvSpPr>
              <p:spPr>
                <a:xfrm>
                  <a:off x="6055568" y="1658314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$ 100</a:t>
                  </a:r>
                  <a:endParaRPr lang="es-EC" dirty="0"/>
                </a:p>
              </p:txBody>
            </p:sp>
            <p:sp>
              <p:nvSpPr>
                <p:cNvPr id="31" name="Rectángulo redondeado 30"/>
                <p:cNvSpPr/>
                <p:nvPr/>
              </p:nvSpPr>
              <p:spPr>
                <a:xfrm>
                  <a:off x="433928" y="1570891"/>
                  <a:ext cx="3413573" cy="720675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GASTOS DE AMBULANCIA POR ACCIDENTE</a:t>
                  </a:r>
                  <a:endParaRPr lang="es-EC" dirty="0"/>
                </a:p>
              </p:txBody>
            </p:sp>
            <p:cxnSp>
              <p:nvCxnSpPr>
                <p:cNvPr id="32" name="Conector recto de flecha 31"/>
                <p:cNvCxnSpPr/>
                <p:nvPr/>
              </p:nvCxnSpPr>
              <p:spPr>
                <a:xfrm>
                  <a:off x="4283968" y="1838334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upo 13"/>
              <p:cNvGrpSpPr/>
              <p:nvPr/>
            </p:nvGrpSpPr>
            <p:grpSpPr>
              <a:xfrm>
                <a:off x="436802" y="3391159"/>
                <a:ext cx="7185309" cy="842050"/>
                <a:chOff x="438949" y="3607183"/>
                <a:chExt cx="7185309" cy="842050"/>
              </a:xfrm>
            </p:grpSpPr>
            <p:sp>
              <p:nvSpPr>
                <p:cNvPr id="27" name="Rectángulo redondeado 26"/>
                <p:cNvSpPr/>
                <p:nvPr/>
              </p:nvSpPr>
              <p:spPr>
                <a:xfrm>
                  <a:off x="438949" y="3607183"/>
                  <a:ext cx="3440521" cy="84205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DEDUCIBLE</a:t>
                  </a:r>
                  <a:endParaRPr lang="es-EC" dirty="0"/>
                </a:p>
              </p:txBody>
            </p:sp>
            <p:sp>
              <p:nvSpPr>
                <p:cNvPr id="28" name="Rectángulo redondeado 27"/>
                <p:cNvSpPr/>
                <p:nvPr/>
              </p:nvSpPr>
              <p:spPr>
                <a:xfrm>
                  <a:off x="6112090" y="3815847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$ 40 </a:t>
                  </a:r>
                  <a:endParaRPr lang="es-EC" dirty="0"/>
                </a:p>
              </p:txBody>
            </p:sp>
            <p:cxnSp>
              <p:nvCxnSpPr>
                <p:cNvPr id="29" name="Conector recto de flecha 28"/>
                <p:cNvCxnSpPr/>
                <p:nvPr/>
              </p:nvCxnSpPr>
              <p:spPr>
                <a:xfrm>
                  <a:off x="4288989" y="4010906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upo 16"/>
              <p:cNvGrpSpPr/>
              <p:nvPr/>
            </p:nvGrpSpPr>
            <p:grpSpPr>
              <a:xfrm>
                <a:off x="448421" y="2416631"/>
                <a:ext cx="7119315" cy="687527"/>
                <a:chOff x="426307" y="2612891"/>
                <a:chExt cx="7119315" cy="687527"/>
              </a:xfrm>
            </p:grpSpPr>
            <p:sp>
              <p:nvSpPr>
                <p:cNvPr id="18" name="Rectángulo redondeado 17"/>
                <p:cNvSpPr/>
                <p:nvPr/>
              </p:nvSpPr>
              <p:spPr>
                <a:xfrm>
                  <a:off x="426307" y="2612891"/>
                  <a:ext cx="3451964" cy="687527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PRESTACIÓN AMBULATORIA POR ENFERMEDAD</a:t>
                  </a:r>
                  <a:endParaRPr lang="es-EC" dirty="0"/>
                </a:p>
              </p:txBody>
            </p:sp>
            <p:sp>
              <p:nvSpPr>
                <p:cNvPr id="19" name="Rectángulo redondeado 18"/>
                <p:cNvSpPr/>
                <p:nvPr/>
              </p:nvSpPr>
              <p:spPr>
                <a:xfrm>
                  <a:off x="6033454" y="2732609"/>
                  <a:ext cx="1512168" cy="360040"/>
                </a:xfrm>
                <a:prstGeom prst="roundRect">
                  <a:avLst/>
                </a:prstGeom>
                <a:solidFill>
                  <a:srgbClr val="12184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 smtClean="0"/>
                    <a:t>NO APLICA</a:t>
                  </a:r>
                  <a:endParaRPr lang="es-EC" dirty="0"/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>
                  <a:off x="4253466" y="2912629"/>
                  <a:ext cx="1188000" cy="0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" name="Conector recto de flecha 43"/>
            <p:cNvCxnSpPr/>
            <p:nvPr/>
          </p:nvCxnSpPr>
          <p:spPr>
            <a:xfrm>
              <a:off x="4478617" y="1317917"/>
              <a:ext cx="11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ángulo redondeado 44"/>
            <p:cNvSpPr/>
            <p:nvPr/>
          </p:nvSpPr>
          <p:spPr>
            <a:xfrm>
              <a:off x="579842" y="868363"/>
              <a:ext cx="3451964" cy="766231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GASTOS DE SEPELIO POR ACCIDENTE</a:t>
              </a:r>
              <a:endParaRPr lang="es-EC" dirty="0"/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6268474" y="1119324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$ 2,500</a:t>
              </a:r>
              <a:endParaRPr lang="es-EC" dirty="0"/>
            </a:p>
          </p:txBody>
        </p:sp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pic>
        <p:nvPicPr>
          <p:cNvPr id="49" name="Imagen 48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/>
          <p:cNvGrpSpPr/>
          <p:nvPr/>
        </p:nvGrpSpPr>
        <p:grpSpPr>
          <a:xfrm>
            <a:off x="0" y="6023612"/>
            <a:ext cx="9144000" cy="855858"/>
            <a:chOff x="0" y="6023612"/>
            <a:chExt cx="9144000" cy="855858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-2342" y="6002142"/>
            <a:ext cx="9144000" cy="855858"/>
            <a:chOff x="0" y="6023612"/>
            <a:chExt cx="9144000" cy="855858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023612"/>
              <a:ext cx="9144000" cy="83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23612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98787" y="-145312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EDADES</a:t>
            </a:r>
            <a:endParaRPr lang="es-EC" sz="2600" dirty="0"/>
          </a:p>
        </p:txBody>
      </p:sp>
      <p:grpSp>
        <p:nvGrpSpPr>
          <p:cNvPr id="6" name="Grupo 5"/>
          <p:cNvGrpSpPr/>
          <p:nvPr/>
        </p:nvGrpSpPr>
        <p:grpSpPr>
          <a:xfrm>
            <a:off x="532459" y="1431574"/>
            <a:ext cx="7233348" cy="4268934"/>
            <a:chOff x="532459" y="1431574"/>
            <a:chExt cx="7233348" cy="4268934"/>
          </a:xfrm>
        </p:grpSpPr>
        <p:grpSp>
          <p:nvGrpSpPr>
            <p:cNvPr id="3" name="Grupo 2"/>
            <p:cNvGrpSpPr/>
            <p:nvPr/>
          </p:nvGrpSpPr>
          <p:grpSpPr>
            <a:xfrm>
              <a:off x="532459" y="1431574"/>
              <a:ext cx="7233348" cy="3195837"/>
              <a:chOff x="552147" y="868363"/>
              <a:chExt cx="7233348" cy="3195837"/>
            </a:xfrm>
          </p:grpSpPr>
          <p:grpSp>
            <p:nvGrpSpPr>
              <p:cNvPr id="11" name="Grupo 10"/>
              <p:cNvGrpSpPr/>
              <p:nvPr/>
            </p:nvGrpSpPr>
            <p:grpSpPr>
              <a:xfrm>
                <a:off x="552147" y="1703452"/>
                <a:ext cx="7233348" cy="2360748"/>
                <a:chOff x="409535" y="1256106"/>
                <a:chExt cx="7233348" cy="2360748"/>
              </a:xfrm>
            </p:grpSpPr>
            <p:grpSp>
              <p:nvGrpSpPr>
                <p:cNvPr id="13" name="Grupo 12"/>
                <p:cNvGrpSpPr/>
                <p:nvPr/>
              </p:nvGrpSpPr>
              <p:grpSpPr>
                <a:xfrm>
                  <a:off x="433928" y="1256106"/>
                  <a:ext cx="7208955" cy="632538"/>
                  <a:chOff x="433928" y="1373042"/>
                  <a:chExt cx="7208955" cy="632538"/>
                </a:xfrm>
              </p:grpSpPr>
              <p:sp>
                <p:nvSpPr>
                  <p:cNvPr id="30" name="Rectángulo redondeado 29"/>
                  <p:cNvSpPr/>
                  <p:nvPr/>
                </p:nvSpPr>
                <p:spPr>
                  <a:xfrm>
                    <a:off x="6130715" y="1474057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65 AÑOS</a:t>
                    </a:r>
                    <a:endParaRPr lang="es-EC" dirty="0"/>
                  </a:p>
                </p:txBody>
              </p:sp>
              <p:sp>
                <p:nvSpPr>
                  <p:cNvPr id="31" name="Rectángulo redondeado 30"/>
                  <p:cNvSpPr/>
                  <p:nvPr/>
                </p:nvSpPr>
                <p:spPr>
                  <a:xfrm>
                    <a:off x="433928" y="1373042"/>
                    <a:ext cx="3413573" cy="632538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EDAD MÁXIMA DE INGRESO</a:t>
                    </a:r>
                    <a:endParaRPr lang="es-EC" dirty="0"/>
                  </a:p>
                </p:txBody>
              </p:sp>
              <p:cxnSp>
                <p:nvCxnSpPr>
                  <p:cNvPr id="32" name="Conector recto de flecha 31"/>
                  <p:cNvCxnSpPr/>
                  <p:nvPr/>
                </p:nvCxnSpPr>
                <p:spPr>
                  <a:xfrm>
                    <a:off x="4283968" y="1711773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upo 13"/>
                <p:cNvGrpSpPr/>
                <p:nvPr/>
              </p:nvGrpSpPr>
              <p:grpSpPr>
                <a:xfrm>
                  <a:off x="433928" y="2108578"/>
                  <a:ext cx="7171362" cy="576127"/>
                  <a:chOff x="436075" y="2324602"/>
                  <a:chExt cx="7171362" cy="576127"/>
                </a:xfrm>
              </p:grpSpPr>
              <p:sp>
                <p:nvSpPr>
                  <p:cNvPr id="27" name="Rectángulo redondeado 26"/>
                  <p:cNvSpPr/>
                  <p:nvPr/>
                </p:nvSpPr>
                <p:spPr>
                  <a:xfrm>
                    <a:off x="436075" y="2324602"/>
                    <a:ext cx="3440521" cy="576127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EDAD MÁXIMA DE PERMANENCIA</a:t>
                    </a:r>
                    <a:endParaRPr lang="es-EC" dirty="0"/>
                  </a:p>
                </p:txBody>
              </p:sp>
              <p:sp>
                <p:nvSpPr>
                  <p:cNvPr id="28" name="Rectángulo redondeado 27"/>
                  <p:cNvSpPr/>
                  <p:nvPr/>
                </p:nvSpPr>
                <p:spPr>
                  <a:xfrm>
                    <a:off x="6095269" y="2390025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70 AÑOS</a:t>
                    </a:r>
                    <a:endParaRPr lang="es-EC" dirty="0"/>
                  </a:p>
                </p:txBody>
              </p:sp>
              <p:cxnSp>
                <p:nvCxnSpPr>
                  <p:cNvPr id="29" name="Conector recto de flecha 28"/>
                  <p:cNvCxnSpPr/>
                  <p:nvPr/>
                </p:nvCxnSpPr>
                <p:spPr>
                  <a:xfrm>
                    <a:off x="4223774" y="2612665"/>
                    <a:ext cx="1188000" cy="0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o 16"/>
                <p:cNvGrpSpPr/>
                <p:nvPr/>
              </p:nvGrpSpPr>
              <p:grpSpPr>
                <a:xfrm>
                  <a:off x="409535" y="2929327"/>
                  <a:ext cx="7199895" cy="687527"/>
                  <a:chOff x="387421" y="3125587"/>
                  <a:chExt cx="7199895" cy="687527"/>
                </a:xfrm>
              </p:grpSpPr>
              <p:sp>
                <p:nvSpPr>
                  <p:cNvPr id="18" name="Rectángulo redondeado 17"/>
                  <p:cNvSpPr/>
                  <p:nvPr/>
                </p:nvSpPr>
                <p:spPr>
                  <a:xfrm>
                    <a:off x="387421" y="3125587"/>
                    <a:ext cx="3451964" cy="687527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ATENCIONES AMBULATORIAS Y HOSPITALARIAS POR ACCIDENTE</a:t>
                    </a:r>
                    <a:endParaRPr lang="es-EC" dirty="0"/>
                  </a:p>
                </p:txBody>
              </p:sp>
              <p:sp>
                <p:nvSpPr>
                  <p:cNvPr id="19" name="Rectángulo redondeado 18"/>
                  <p:cNvSpPr/>
                  <p:nvPr/>
                </p:nvSpPr>
                <p:spPr>
                  <a:xfrm>
                    <a:off x="6075148" y="3125587"/>
                    <a:ext cx="1512168" cy="360040"/>
                  </a:xfrm>
                  <a:prstGeom prst="roundRect">
                    <a:avLst/>
                  </a:prstGeom>
                  <a:solidFill>
                    <a:srgbClr val="12184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C" dirty="0" smtClean="0"/>
                      <a:t>CRÉDITO</a:t>
                    </a:r>
                    <a:endParaRPr lang="es-EC" dirty="0"/>
                  </a:p>
                </p:txBody>
              </p:sp>
              <p:cxnSp>
                <p:nvCxnSpPr>
                  <p:cNvPr id="20" name="Conector recto de flecha 19"/>
                  <p:cNvCxnSpPr/>
                  <p:nvPr/>
                </p:nvCxnSpPr>
                <p:spPr>
                  <a:xfrm flipV="1">
                    <a:off x="4130710" y="3305607"/>
                    <a:ext cx="1319144" cy="154516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4" name="Conector recto de flecha 43"/>
              <p:cNvCxnSpPr/>
              <p:nvPr/>
            </p:nvCxnSpPr>
            <p:spPr>
              <a:xfrm>
                <a:off x="4478617" y="1317917"/>
                <a:ext cx="1188000" cy="0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ángulo redondeado 44"/>
              <p:cNvSpPr/>
              <p:nvPr/>
            </p:nvSpPr>
            <p:spPr>
              <a:xfrm>
                <a:off x="579842" y="868363"/>
                <a:ext cx="3451964" cy="624665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EDAD MÍNIMA DE INGRESO</a:t>
                </a:r>
                <a:endParaRPr lang="es-EC" dirty="0"/>
              </a:p>
            </p:txBody>
          </p:sp>
          <p:sp>
            <p:nvSpPr>
              <p:cNvPr id="46" name="Rectángulo redondeado 45"/>
              <p:cNvSpPr/>
              <p:nvPr/>
            </p:nvSpPr>
            <p:spPr>
              <a:xfrm>
                <a:off x="6268474" y="1119324"/>
                <a:ext cx="1512168" cy="360040"/>
              </a:xfrm>
              <a:prstGeom prst="roundRect">
                <a:avLst/>
              </a:prstGeom>
              <a:solidFill>
                <a:srgbClr val="1218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 smtClean="0"/>
                  <a:t>4 AÑOS</a:t>
                </a:r>
                <a:endParaRPr lang="es-EC" dirty="0"/>
              </a:p>
            </p:txBody>
          </p:sp>
        </p:grpSp>
        <p:sp>
          <p:nvSpPr>
            <p:cNvPr id="40" name="Rectángulo redondeado 39"/>
            <p:cNvSpPr/>
            <p:nvPr/>
          </p:nvSpPr>
          <p:spPr>
            <a:xfrm>
              <a:off x="6235602" y="4447391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REEMBOLSO</a:t>
              </a:r>
              <a:endParaRPr lang="es-EC" dirty="0"/>
            </a:p>
          </p:txBody>
        </p:sp>
        <p:cxnSp>
          <p:nvCxnSpPr>
            <p:cNvPr id="42" name="Conector recto de flecha 41"/>
            <p:cNvCxnSpPr/>
            <p:nvPr/>
          </p:nvCxnSpPr>
          <p:spPr>
            <a:xfrm>
              <a:off x="4275748" y="4447391"/>
              <a:ext cx="1319144" cy="18002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redondeado 42"/>
            <p:cNvSpPr/>
            <p:nvPr/>
          </p:nvSpPr>
          <p:spPr>
            <a:xfrm>
              <a:off x="560154" y="5012981"/>
              <a:ext cx="3451964" cy="687527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ATENCIONES AMBULATORIAS POR ENFERMEDAD</a:t>
              </a:r>
              <a:endParaRPr lang="es-EC" dirty="0"/>
            </a:p>
          </p:txBody>
        </p:sp>
        <p:sp>
          <p:nvSpPr>
            <p:cNvPr id="49" name="Rectángulo redondeado 48"/>
            <p:cNvSpPr/>
            <p:nvPr/>
          </p:nvSpPr>
          <p:spPr>
            <a:xfrm>
              <a:off x="6162598" y="5229200"/>
              <a:ext cx="1512168" cy="360040"/>
            </a:xfrm>
            <a:prstGeom prst="roundRect">
              <a:avLst/>
            </a:prstGeom>
            <a:solidFill>
              <a:srgbClr val="1218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NO APLICA</a:t>
              </a:r>
              <a:endParaRPr lang="es-EC" dirty="0"/>
            </a:p>
          </p:txBody>
        </p:sp>
        <p:cxnSp>
          <p:nvCxnSpPr>
            <p:cNvPr id="50" name="Conector recto de flecha 49"/>
            <p:cNvCxnSpPr/>
            <p:nvPr/>
          </p:nvCxnSpPr>
          <p:spPr>
            <a:xfrm>
              <a:off x="4320104" y="5373216"/>
              <a:ext cx="11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Imagen 50" descr="Archivo:AIG logo.svg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43470936"/>
              </p:ext>
            </p:extLst>
          </p:nvPr>
        </p:nvGraphicFramePr>
        <p:xfrm>
          <a:off x="603744" y="1372453"/>
          <a:ext cx="6804013" cy="456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Imagen 17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344" y="6021288"/>
            <a:ext cx="9144000" cy="865090"/>
            <a:chOff x="25907" y="6042758"/>
            <a:chExt cx="9144000" cy="86509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7" y="6051990"/>
              <a:ext cx="9144000" cy="855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1569" b="-972"/>
            <a:stretch/>
          </p:blipFill>
          <p:spPr>
            <a:xfrm>
              <a:off x="179512" y="6042758"/>
              <a:ext cx="840793" cy="855858"/>
            </a:xfrm>
            <a:prstGeom prst="rect">
              <a:avLst/>
            </a:prstGeom>
          </p:spPr>
        </p:pic>
      </p:grpSp>
      <p:grpSp>
        <p:nvGrpSpPr>
          <p:cNvPr id="2" name="7 Grupo"/>
          <p:cNvGrpSpPr/>
          <p:nvPr/>
        </p:nvGrpSpPr>
        <p:grpSpPr>
          <a:xfrm>
            <a:off x="6289587" y="-19775"/>
            <a:ext cx="2880320" cy="6984000"/>
            <a:chOff x="6300192" y="-71946"/>
            <a:chExt cx="2880320" cy="5737172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12360" y="97054"/>
              <a:ext cx="1080000" cy="423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255" r="933" b="32"/>
            <a:stretch>
              <a:fillRect/>
            </a:stretch>
          </p:blipFill>
          <p:spPr bwMode="auto">
            <a:xfrm>
              <a:off x="6300192" y="-71946"/>
              <a:ext cx="2880320" cy="573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77312" y="118289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600" dirty="0" smtClean="0"/>
              <a:t>COBERTURAS PRINCIPALES</a:t>
            </a:r>
            <a:endParaRPr lang="es-EC" sz="2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0422907"/>
              </p:ext>
            </p:extLst>
          </p:nvPr>
        </p:nvGraphicFramePr>
        <p:xfrm>
          <a:off x="384930" y="1363772"/>
          <a:ext cx="7344817" cy="454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 descr="Archivo:AIG logo.svg - Wikipedia, la enciclopedia libr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059016" cy="519728"/>
          </a:xfrm>
        </p:spPr>
        <p:txBody>
          <a:bodyPr/>
          <a:lstStyle/>
          <a:p>
            <a:pPr algn="l"/>
            <a:r>
              <a:rPr lang="es-EC" sz="2800" dirty="0"/>
              <a:t>PROVEEDORES </a:t>
            </a:r>
            <a:r>
              <a:rPr lang="es-EC" sz="2800" dirty="0" smtClean="0"/>
              <a:t>HOSPITALARIOS </a:t>
            </a:r>
            <a:r>
              <a:rPr lang="es-EC" sz="2800" dirty="0"/>
              <a:t>- QUITO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73" y="1413290"/>
            <a:ext cx="1094264" cy="891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534" y="1132214"/>
            <a:ext cx="2636572" cy="5668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43" t="21599" r="6104" b="20945"/>
          <a:stretch/>
        </p:blipFill>
        <p:spPr>
          <a:xfrm>
            <a:off x="6948632" y="1896464"/>
            <a:ext cx="1295408" cy="703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17" t="30719" r="11313" b="35262"/>
          <a:stretch/>
        </p:blipFill>
        <p:spPr>
          <a:xfrm>
            <a:off x="110262" y="2859769"/>
            <a:ext cx="2019494" cy="8412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2486" y="3604324"/>
            <a:ext cx="2805217" cy="12486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b="26851"/>
          <a:stretch/>
        </p:blipFill>
        <p:spPr>
          <a:xfrm>
            <a:off x="166445" y="3876660"/>
            <a:ext cx="1628775" cy="16373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0211" y="3561691"/>
            <a:ext cx="2690510" cy="6847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5791" y="5025696"/>
            <a:ext cx="2669993" cy="981403"/>
          </a:xfrm>
          <a:prstGeom prst="rect">
            <a:avLst/>
          </a:prstGeom>
        </p:spPr>
      </p:pic>
      <p:pic>
        <p:nvPicPr>
          <p:cNvPr id="17" name="Picture 2" descr="Resultado de imagen para novaclinica 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46897" y="2304912"/>
            <a:ext cx="2857500" cy="745934"/>
          </a:xfrm>
          <a:prstGeom prst="rect">
            <a:avLst/>
          </a:prstGeom>
          <a:noFill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76071" y="4826739"/>
            <a:ext cx="2914650" cy="74879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24" name="Picture 5" descr="Resultado de imagen para AXXIS HOSPITAL 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74126" y="1358386"/>
            <a:ext cx="1687342" cy="889689"/>
          </a:xfrm>
          <a:prstGeom prst="rect">
            <a:avLst/>
          </a:prstGeom>
          <a:noFill/>
        </p:spPr>
      </p:pic>
      <p:pic>
        <p:nvPicPr>
          <p:cNvPr id="25" name="Picture 6" descr="Resultado de imagen para clinica pasteur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13136" y="2798138"/>
            <a:ext cx="2736304" cy="829183"/>
          </a:xfrm>
          <a:prstGeom prst="rect">
            <a:avLst/>
          </a:prstGeom>
          <a:noFill/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6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902400" cy="519728"/>
          </a:xfrm>
        </p:spPr>
        <p:txBody>
          <a:bodyPr/>
          <a:lstStyle/>
          <a:p>
            <a:pPr algn="l"/>
            <a:r>
              <a:rPr lang="es-EC" sz="2800" dirty="0" smtClean="0"/>
              <a:t>SANGOLQUI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840" y="1051283"/>
            <a:ext cx="2304256" cy="964069"/>
          </a:xfrm>
          <a:prstGeom prst="rect">
            <a:avLst/>
          </a:prstGeom>
        </p:spPr>
      </p:pic>
      <p:pic>
        <p:nvPicPr>
          <p:cNvPr id="1026" name="Picture 2" descr="SAN FRANCISCO LABORATORIO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1917" r="8849" b="9538"/>
          <a:stretch/>
        </p:blipFill>
        <p:spPr bwMode="auto">
          <a:xfrm>
            <a:off x="4898625" y="1170243"/>
            <a:ext cx="2575732" cy="7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608" y="2252106"/>
            <a:ext cx="1872208" cy="772487"/>
          </a:xfrm>
          <a:prstGeom prst="rect">
            <a:avLst/>
          </a:prstGeom>
        </p:spPr>
      </p:pic>
      <p:sp>
        <p:nvSpPr>
          <p:cNvPr id="26" name="1 Título"/>
          <p:cNvSpPr txBox="1">
            <a:spLocks/>
          </p:cNvSpPr>
          <p:nvPr/>
        </p:nvSpPr>
        <p:spPr bwMode="auto">
          <a:xfrm>
            <a:off x="0" y="3298498"/>
            <a:ext cx="2195736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dirty="0" smtClean="0"/>
              <a:t>GUAYAQUIL</a:t>
            </a:r>
            <a:endParaRPr lang="es-EC" sz="2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60" b="19760"/>
          <a:stretch/>
        </p:blipFill>
        <p:spPr>
          <a:xfrm>
            <a:off x="299557" y="3878472"/>
            <a:ext cx="1659434" cy="100361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3" r="7433"/>
          <a:stretch/>
        </p:blipFill>
        <p:spPr>
          <a:xfrm>
            <a:off x="2095930" y="4008205"/>
            <a:ext cx="1988992" cy="5946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954" y="3912790"/>
            <a:ext cx="2033673" cy="79087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AFFFB"/>
              </a:clrFrom>
              <a:clrTo>
                <a:srgbClr val="FAFFFB">
                  <a:alpha val="0"/>
                </a:srgbClr>
              </a:clrTo>
            </a:clrChange>
          </a:blip>
          <a:srcRect t="34880" b="34881"/>
          <a:stretch/>
        </p:blipFill>
        <p:spPr>
          <a:xfrm>
            <a:off x="236334" y="4948210"/>
            <a:ext cx="2310319" cy="6986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80" t="29840" r="9680" b="33200"/>
          <a:stretch/>
        </p:blipFill>
        <p:spPr>
          <a:xfrm>
            <a:off x="3090426" y="4881902"/>
            <a:ext cx="1728192" cy="792088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44359" y="5056965"/>
            <a:ext cx="3034532" cy="71020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7" b="6873"/>
          <a:stretch/>
        </p:blipFill>
        <p:spPr>
          <a:xfrm>
            <a:off x="4123717" y="3771676"/>
            <a:ext cx="2370356" cy="8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3612"/>
            <a:ext cx="9144000" cy="8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55" r="933" b="32"/>
          <a:stretch>
            <a:fillRect/>
          </a:stretch>
        </p:blipFill>
        <p:spPr bwMode="auto">
          <a:xfrm>
            <a:off x="6300192" y="-62576"/>
            <a:ext cx="2880320" cy="69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0" y="252929"/>
            <a:ext cx="6902400" cy="519728"/>
          </a:xfrm>
        </p:spPr>
        <p:txBody>
          <a:bodyPr/>
          <a:lstStyle/>
          <a:p>
            <a:pPr algn="l"/>
            <a:r>
              <a:rPr lang="es-EC" sz="2800" dirty="0" smtClean="0"/>
              <a:t>CUENCA</a:t>
            </a:r>
            <a:endParaRPr lang="es-EC" sz="28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69" b="-972"/>
          <a:stretch/>
        </p:blipFill>
        <p:spPr>
          <a:xfrm>
            <a:off x="179512" y="6023612"/>
            <a:ext cx="840793" cy="855858"/>
          </a:xfrm>
          <a:prstGeom prst="rect">
            <a:avLst/>
          </a:prstGeom>
        </p:spPr>
      </p:pic>
      <p:pic>
        <p:nvPicPr>
          <p:cNvPr id="27" name="Imagen 26" descr="Archivo:AIG logo.svg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134333"/>
            <a:ext cx="1152128" cy="61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27C01"/>
              </a:clrFrom>
              <a:clrTo>
                <a:srgbClr val="F27C01">
                  <a:alpha val="0"/>
                </a:srgbClr>
              </a:clrTo>
            </a:clrChange>
          </a:blip>
          <a:srcRect t="22005" b="34439"/>
          <a:stretch/>
        </p:blipFill>
        <p:spPr>
          <a:xfrm>
            <a:off x="443000" y="897918"/>
            <a:ext cx="1947980" cy="648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 t="36854" r="3620" b="33200"/>
          <a:stretch/>
        </p:blipFill>
        <p:spPr>
          <a:xfrm>
            <a:off x="2904132" y="1002260"/>
            <a:ext cx="2479968" cy="770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5" t="6208" r="12065" b="3903"/>
          <a:stretch/>
        </p:blipFill>
        <p:spPr>
          <a:xfrm>
            <a:off x="5716074" y="374977"/>
            <a:ext cx="1143378" cy="159256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3111" y="2221536"/>
            <a:ext cx="3938899" cy="668743"/>
          </a:xfrm>
          <a:prstGeom prst="rect">
            <a:avLst/>
          </a:prstGeom>
        </p:spPr>
      </p:pic>
      <p:sp>
        <p:nvSpPr>
          <p:cNvPr id="19" name="1 Título"/>
          <p:cNvSpPr txBox="1">
            <a:spLocks/>
          </p:cNvSpPr>
          <p:nvPr/>
        </p:nvSpPr>
        <p:spPr bwMode="auto">
          <a:xfrm>
            <a:off x="164279" y="3584222"/>
            <a:ext cx="1763688" cy="5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C" sz="2800" smtClean="0"/>
              <a:t>AMBATO</a:t>
            </a:r>
            <a:endParaRPr lang="es-EC" sz="2800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2920" y="4347727"/>
            <a:ext cx="1324553" cy="1324553"/>
          </a:xfrm>
          <a:prstGeom prst="rect">
            <a:avLst/>
          </a:prstGeom>
        </p:spPr>
      </p:pic>
      <p:pic>
        <p:nvPicPr>
          <p:cNvPr id="21" name="Picture 2" descr="Hospital Durán - Hospital General Privado en Ambato, Ecuad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04" y="4516971"/>
            <a:ext cx="2762448" cy="10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755</Words>
  <Application>Microsoft Office PowerPoint</Application>
  <PresentationFormat>Presentación en pantalla (4:3)</PresentationFormat>
  <Paragraphs>135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Freestyle Script</vt:lpstr>
      <vt:lpstr>Calibri</vt:lpstr>
      <vt:lpstr>Arial</vt:lpstr>
      <vt:lpstr>Tema de Office</vt:lpstr>
      <vt:lpstr>Presentación de PowerPoint</vt:lpstr>
      <vt:lpstr>COBERTURAS PRINCIPALES</vt:lpstr>
      <vt:lpstr>Presentación de PowerPoint</vt:lpstr>
      <vt:lpstr>Presentación de PowerPoint</vt:lpstr>
      <vt:lpstr>Presentación de PowerPoint</vt:lpstr>
      <vt:lpstr>Presentación de PowerPoint</vt:lpstr>
      <vt:lpstr>PROVEEDORES HOSPITALARIOS - QUITO</vt:lpstr>
      <vt:lpstr>SANGOLQUI</vt:lpstr>
      <vt:lpstr>CUENCA</vt:lpstr>
      <vt:lpstr>Presentación de PowerPoint</vt:lpstr>
      <vt:lpstr>LATACUNGA</vt:lpstr>
      <vt:lpstr>SALINAS – LA LIBERTAD</vt:lpstr>
      <vt:lpstr>QUE HACER EN CASO DE UNA EMERGENCIA ACCIDENTAL CON CRÉDITO?</vt:lpstr>
      <vt:lpstr>QUE HACER EN CASO DE UNA EMERGENCIA ACCIDENTAL BAJO REEMBOLSO?</vt:lpstr>
      <vt:lpstr>QUE HACER EN CASO DE UN ACCIDENTE DE TRÁNSITO?</vt:lpstr>
      <vt:lpstr>EXCLUSIONES</vt:lpstr>
      <vt:lpstr>EXCLUSIONES</vt:lpstr>
      <vt:lpstr>NOTIFICACIÓN DE SINIESTROS</vt:lpstr>
      <vt:lpstr>FORMULARIO PARA REEMBOLSO </vt:lpstr>
      <vt:lpstr>Qué documentos debo presentar para un reembolso?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zgongora</dc:creator>
  <cp:lastModifiedBy>Usuario</cp:lastModifiedBy>
  <cp:revision>341</cp:revision>
  <dcterms:created xsi:type="dcterms:W3CDTF">2011-08-09T22:24:02Z</dcterms:created>
  <dcterms:modified xsi:type="dcterms:W3CDTF">2026-03-25T21:17:55Z</dcterms:modified>
</cp:coreProperties>
</file>